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0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28" r:id="rId10"/>
    <p:sldId id="331" r:id="rId11"/>
    <p:sldId id="314" r:id="rId12"/>
    <p:sldId id="317" r:id="rId13"/>
    <p:sldId id="318" r:id="rId14"/>
    <p:sldId id="319" r:id="rId15"/>
    <p:sldId id="320" r:id="rId16"/>
    <p:sldId id="326" r:id="rId17"/>
    <p:sldId id="323" r:id="rId18"/>
    <p:sldId id="332" r:id="rId19"/>
  </p:sldIdLst>
  <p:sldSz cx="9906000" cy="6858000" type="A4"/>
  <p:notesSz cx="6858000" cy="9144000"/>
  <p:defaultTextStyle>
    <a:defPPr>
      <a:defRPr lang="ru-RU"/>
    </a:defPPr>
    <a:lvl1pPr algn="ctr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8908" algn="ctr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7816" algn="ctr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6724" algn="ctr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15631" algn="ctr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4539" algn="l" defTabSz="957816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873447" algn="l" defTabSz="957816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352355" algn="l" defTabSz="957816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831263" algn="l" defTabSz="957816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000000"/>
    <a:srgbClr val="FF9900"/>
    <a:srgbClr val="FFCC66"/>
    <a:srgbClr val="3333FF"/>
    <a:srgbClr val="DCEDB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2" autoAdjust="0"/>
    <p:restoredTop sz="90928" autoAdjust="0"/>
  </p:normalViewPr>
  <p:slideViewPr>
    <p:cSldViewPr>
      <p:cViewPr varScale="1">
        <p:scale>
          <a:sx n="106" d="100"/>
          <a:sy n="106" d="100"/>
        </p:scale>
        <p:origin x="1380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hangingPunct="1">
              <a:lnSpc>
                <a:spcPct val="100000"/>
              </a:lnSpc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hangingPunct="1">
              <a:lnSpc>
                <a:spcPct val="100000"/>
              </a:lnSpc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29138D5C-7EB9-4358-87BA-BDF3A2105C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32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78908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57816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436724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915631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9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5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7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9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1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59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1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7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3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9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57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16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7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951" indent="0">
              <a:buNone/>
              <a:defRPr sz="2300" b="1"/>
            </a:lvl2pPr>
            <a:lvl3pPr marL="1071903" indent="0">
              <a:buNone/>
              <a:defRPr sz="2100" b="1"/>
            </a:lvl3pPr>
            <a:lvl4pPr marL="1607854" indent="0">
              <a:buNone/>
              <a:defRPr sz="1900" b="1"/>
            </a:lvl4pPr>
            <a:lvl5pPr marL="2143807" indent="0">
              <a:buNone/>
              <a:defRPr sz="1900" b="1"/>
            </a:lvl5pPr>
            <a:lvl6pPr marL="2679761" indent="0">
              <a:buNone/>
              <a:defRPr sz="1900" b="1"/>
            </a:lvl6pPr>
            <a:lvl7pPr marL="3215712" indent="0">
              <a:buNone/>
              <a:defRPr sz="1900" b="1"/>
            </a:lvl7pPr>
            <a:lvl8pPr marL="3751663" indent="0">
              <a:buNone/>
              <a:defRPr sz="1900" b="1"/>
            </a:lvl8pPr>
            <a:lvl9pPr marL="428762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951" indent="0">
              <a:buNone/>
              <a:defRPr sz="2300" b="1"/>
            </a:lvl2pPr>
            <a:lvl3pPr marL="1071903" indent="0">
              <a:buNone/>
              <a:defRPr sz="2100" b="1"/>
            </a:lvl3pPr>
            <a:lvl4pPr marL="1607854" indent="0">
              <a:buNone/>
              <a:defRPr sz="1900" b="1"/>
            </a:lvl4pPr>
            <a:lvl5pPr marL="2143807" indent="0">
              <a:buNone/>
              <a:defRPr sz="1900" b="1"/>
            </a:lvl5pPr>
            <a:lvl6pPr marL="2679761" indent="0">
              <a:buNone/>
              <a:defRPr sz="1900" b="1"/>
            </a:lvl6pPr>
            <a:lvl7pPr marL="3215712" indent="0">
              <a:buNone/>
              <a:defRPr sz="1900" b="1"/>
            </a:lvl7pPr>
            <a:lvl8pPr marL="3751663" indent="0">
              <a:buNone/>
              <a:defRPr sz="1900" b="1"/>
            </a:lvl8pPr>
            <a:lvl9pPr marL="428762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7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5951" indent="0">
              <a:buNone/>
              <a:defRPr sz="1400"/>
            </a:lvl2pPr>
            <a:lvl3pPr marL="1071903" indent="0">
              <a:buNone/>
              <a:defRPr sz="1200"/>
            </a:lvl3pPr>
            <a:lvl4pPr marL="1607854" indent="0">
              <a:buNone/>
              <a:defRPr sz="1100"/>
            </a:lvl4pPr>
            <a:lvl5pPr marL="2143807" indent="0">
              <a:buNone/>
              <a:defRPr sz="1100"/>
            </a:lvl5pPr>
            <a:lvl6pPr marL="2679761" indent="0">
              <a:buNone/>
              <a:defRPr sz="1100"/>
            </a:lvl6pPr>
            <a:lvl7pPr marL="3215712" indent="0">
              <a:buNone/>
              <a:defRPr sz="1100"/>
            </a:lvl7pPr>
            <a:lvl8pPr marL="3751663" indent="0">
              <a:buNone/>
              <a:defRPr sz="1100"/>
            </a:lvl8pPr>
            <a:lvl9pPr marL="428762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6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5951" indent="0">
              <a:buNone/>
              <a:defRPr sz="3300"/>
            </a:lvl2pPr>
            <a:lvl3pPr marL="1071903" indent="0">
              <a:buNone/>
              <a:defRPr sz="2800"/>
            </a:lvl3pPr>
            <a:lvl4pPr marL="1607854" indent="0">
              <a:buNone/>
              <a:defRPr sz="2300"/>
            </a:lvl4pPr>
            <a:lvl5pPr marL="2143807" indent="0">
              <a:buNone/>
              <a:defRPr sz="2300"/>
            </a:lvl5pPr>
            <a:lvl6pPr marL="2679761" indent="0">
              <a:buNone/>
              <a:defRPr sz="2300"/>
            </a:lvl6pPr>
            <a:lvl7pPr marL="3215712" indent="0">
              <a:buNone/>
              <a:defRPr sz="2300"/>
            </a:lvl7pPr>
            <a:lvl8pPr marL="3751663" indent="0">
              <a:buNone/>
              <a:defRPr sz="2300"/>
            </a:lvl8pPr>
            <a:lvl9pPr marL="428762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5951" indent="0">
              <a:buNone/>
              <a:defRPr sz="1400"/>
            </a:lvl2pPr>
            <a:lvl3pPr marL="1071903" indent="0">
              <a:buNone/>
              <a:defRPr sz="1200"/>
            </a:lvl3pPr>
            <a:lvl4pPr marL="1607854" indent="0">
              <a:buNone/>
              <a:defRPr sz="1100"/>
            </a:lvl4pPr>
            <a:lvl5pPr marL="2143807" indent="0">
              <a:buNone/>
              <a:defRPr sz="1100"/>
            </a:lvl5pPr>
            <a:lvl6pPr marL="2679761" indent="0">
              <a:buNone/>
              <a:defRPr sz="1100"/>
            </a:lvl6pPr>
            <a:lvl7pPr marL="3215712" indent="0">
              <a:buNone/>
              <a:defRPr sz="1100"/>
            </a:lvl7pPr>
            <a:lvl8pPr marL="3751663" indent="0">
              <a:buNone/>
              <a:defRPr sz="1100"/>
            </a:lvl8pPr>
            <a:lvl9pPr marL="428762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191" tIns="53594" rIns="107191" bIns="535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191" tIns="53594" rIns="107191" bIns="535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107191" tIns="53594" rIns="107191" bIns="5359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190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7190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16.04.2024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3"/>
            <a:ext cx="3136900" cy="365125"/>
          </a:xfrm>
          <a:prstGeom prst="rect">
            <a:avLst/>
          </a:prstGeom>
        </p:spPr>
        <p:txBody>
          <a:bodyPr vert="horz" lIns="107191" tIns="53594" rIns="107191" bIns="5359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190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107191" tIns="53594" rIns="107191" bIns="5359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190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7190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107190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964" indent="-401964" algn="l" defTabSz="107190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0920" indent="-334968" algn="l" defTabSz="107190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80" indent="-267975" algn="l" defTabSz="107190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5832" indent="-267975" algn="l" defTabSz="107190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785" indent="-267975" algn="l" defTabSz="107190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7737" indent="-267975" algn="l" defTabSz="10719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3687" indent="-267975" algn="l" defTabSz="10719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9640" indent="-267975" algn="l" defTabSz="10719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5595" indent="-267975" algn="l" defTabSz="10719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19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951" algn="l" defTabSz="10719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903" algn="l" defTabSz="10719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7854" algn="l" defTabSz="10719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3807" algn="l" defTabSz="10719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9761" algn="l" defTabSz="10719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712" algn="l" defTabSz="10719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1663" algn="l" defTabSz="10719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7620" algn="l" defTabSz="10719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667292">
            <a:off x="-377880" y="2683352"/>
            <a:ext cx="10653546" cy="144651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107171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8800" b="1" dirty="0">
                <a:solidFill>
                  <a:srgbClr val="FF0000"/>
                </a:solidFill>
                <a:cs typeface="Times New Roman" pitchFamily="18" charset="0"/>
              </a:rPr>
              <a:t>      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2928939"/>
            <a:ext cx="9906000" cy="23209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8680" tIns="44340" rIns="88680" bIns="44340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ПАСПОРТ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Муниципального казенного учреждения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«Единая дежурно-диспетчерская служба – 112»</a:t>
            </a:r>
            <a:endParaRPr lang="ru-RU" sz="29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муниципального образования Мамско-Чуйского района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(МКУ «ЕДДС-112») </a:t>
            </a:r>
            <a:endParaRPr lang="ru-RU" sz="2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6934200" y="152400"/>
            <a:ext cx="2801541" cy="2819400"/>
            <a:chOff x="702" y="102"/>
            <a:chExt cx="3714" cy="4128"/>
          </a:xfrm>
        </p:grpSpPr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02" y="2904"/>
              <a:ext cx="462" cy="654"/>
            </a:xfrm>
            <a:custGeom>
              <a:avLst/>
              <a:gdLst/>
              <a:ahLst/>
              <a:cxnLst>
                <a:cxn ang="0">
                  <a:pos x="2" y="66"/>
                </a:cxn>
                <a:cxn ang="0">
                  <a:pos x="4" y="73"/>
                </a:cxn>
                <a:cxn ang="0">
                  <a:pos x="1" y="84"/>
                </a:cxn>
                <a:cxn ang="0">
                  <a:pos x="8" y="89"/>
                </a:cxn>
                <a:cxn ang="0">
                  <a:pos x="13" y="86"/>
                </a:cxn>
                <a:cxn ang="0">
                  <a:pos x="16" y="92"/>
                </a:cxn>
                <a:cxn ang="0">
                  <a:pos x="20" y="94"/>
                </a:cxn>
                <a:cxn ang="0">
                  <a:pos x="30" y="97"/>
                </a:cxn>
                <a:cxn ang="0">
                  <a:pos x="31" y="101"/>
                </a:cxn>
                <a:cxn ang="0">
                  <a:pos x="25" y="104"/>
                </a:cxn>
                <a:cxn ang="0">
                  <a:pos x="26" y="108"/>
                </a:cxn>
                <a:cxn ang="0">
                  <a:pos x="37" y="107"/>
                </a:cxn>
                <a:cxn ang="0">
                  <a:pos x="41" y="109"/>
                </a:cxn>
                <a:cxn ang="0">
                  <a:pos x="40" y="108"/>
                </a:cxn>
                <a:cxn ang="0">
                  <a:pos x="46" y="105"/>
                </a:cxn>
                <a:cxn ang="0">
                  <a:pos x="54" y="103"/>
                </a:cxn>
                <a:cxn ang="0">
                  <a:pos x="59" y="101"/>
                </a:cxn>
                <a:cxn ang="0">
                  <a:pos x="58" y="100"/>
                </a:cxn>
                <a:cxn ang="0">
                  <a:pos x="60" y="96"/>
                </a:cxn>
                <a:cxn ang="0">
                  <a:pos x="60" y="86"/>
                </a:cxn>
                <a:cxn ang="0">
                  <a:pos x="58" y="82"/>
                </a:cxn>
                <a:cxn ang="0">
                  <a:pos x="58" y="82"/>
                </a:cxn>
                <a:cxn ang="0">
                  <a:pos x="56" y="78"/>
                </a:cxn>
                <a:cxn ang="0">
                  <a:pos x="56" y="74"/>
                </a:cxn>
                <a:cxn ang="0">
                  <a:pos x="59" y="67"/>
                </a:cxn>
                <a:cxn ang="0">
                  <a:pos x="63" y="65"/>
                </a:cxn>
                <a:cxn ang="0">
                  <a:pos x="73" y="61"/>
                </a:cxn>
                <a:cxn ang="0">
                  <a:pos x="71" y="54"/>
                </a:cxn>
                <a:cxn ang="0">
                  <a:pos x="77" y="50"/>
                </a:cxn>
                <a:cxn ang="0">
                  <a:pos x="75" y="38"/>
                </a:cxn>
                <a:cxn ang="0">
                  <a:pos x="73" y="31"/>
                </a:cxn>
                <a:cxn ang="0">
                  <a:pos x="71" y="24"/>
                </a:cxn>
                <a:cxn ang="0">
                  <a:pos x="70" y="16"/>
                </a:cxn>
                <a:cxn ang="0">
                  <a:pos x="70" y="12"/>
                </a:cxn>
                <a:cxn ang="0">
                  <a:pos x="65" y="15"/>
                </a:cxn>
                <a:cxn ang="0">
                  <a:pos x="61" y="16"/>
                </a:cxn>
                <a:cxn ang="0">
                  <a:pos x="50" y="14"/>
                </a:cxn>
                <a:cxn ang="0">
                  <a:pos x="45" y="14"/>
                </a:cxn>
                <a:cxn ang="0">
                  <a:pos x="40" y="15"/>
                </a:cxn>
                <a:cxn ang="0">
                  <a:pos x="31" y="9"/>
                </a:cxn>
                <a:cxn ang="0">
                  <a:pos x="28" y="7"/>
                </a:cxn>
                <a:cxn ang="0">
                  <a:pos x="25" y="0"/>
                </a:cxn>
                <a:cxn ang="0">
                  <a:pos x="20" y="4"/>
                </a:cxn>
                <a:cxn ang="0">
                  <a:pos x="14" y="10"/>
                </a:cxn>
                <a:cxn ang="0">
                  <a:pos x="11" y="22"/>
                </a:cxn>
                <a:cxn ang="0">
                  <a:pos x="13" y="25"/>
                </a:cxn>
                <a:cxn ang="0">
                  <a:pos x="16" y="24"/>
                </a:cxn>
                <a:cxn ang="0">
                  <a:pos x="19" y="31"/>
                </a:cxn>
                <a:cxn ang="0">
                  <a:pos x="17" y="38"/>
                </a:cxn>
                <a:cxn ang="0">
                  <a:pos x="11" y="44"/>
                </a:cxn>
                <a:cxn ang="0">
                  <a:pos x="8" y="46"/>
                </a:cxn>
                <a:cxn ang="0">
                  <a:pos x="4" y="51"/>
                </a:cxn>
                <a:cxn ang="0">
                  <a:pos x="1" y="58"/>
                </a:cxn>
                <a:cxn ang="0">
                  <a:pos x="0" y="62"/>
                </a:cxn>
              </a:cxnLst>
              <a:rect l="0" t="0" r="r" b="b"/>
              <a:pathLst>
                <a:path w="77" h="109">
                  <a:moveTo>
                    <a:pt x="0" y="61"/>
                  </a:moveTo>
                  <a:lnTo>
                    <a:pt x="1" y="63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6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3" y="69"/>
                  </a:lnTo>
                  <a:lnTo>
                    <a:pt x="3" y="71"/>
                  </a:lnTo>
                  <a:lnTo>
                    <a:pt x="4" y="73"/>
                  </a:lnTo>
                  <a:lnTo>
                    <a:pt x="4" y="76"/>
                  </a:lnTo>
                  <a:lnTo>
                    <a:pt x="4" y="78"/>
                  </a:lnTo>
                  <a:lnTo>
                    <a:pt x="4" y="80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2" y="87"/>
                  </a:lnTo>
                  <a:lnTo>
                    <a:pt x="4" y="88"/>
                  </a:lnTo>
                  <a:lnTo>
                    <a:pt x="8" y="89"/>
                  </a:lnTo>
                  <a:lnTo>
                    <a:pt x="9" y="89"/>
                  </a:lnTo>
                  <a:lnTo>
                    <a:pt x="11" y="89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3" y="86"/>
                  </a:lnTo>
                  <a:lnTo>
                    <a:pt x="14" y="86"/>
                  </a:lnTo>
                  <a:lnTo>
                    <a:pt x="16" y="87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7" y="94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4" y="95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0" y="97"/>
                  </a:lnTo>
                  <a:lnTo>
                    <a:pt x="31" y="97"/>
                  </a:lnTo>
                  <a:lnTo>
                    <a:pt x="32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29" y="102"/>
                  </a:lnTo>
                  <a:lnTo>
                    <a:pt x="27" y="102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4" y="105"/>
                  </a:lnTo>
                  <a:lnTo>
                    <a:pt x="24" y="106"/>
                  </a:lnTo>
                  <a:lnTo>
                    <a:pt x="24" y="107"/>
                  </a:lnTo>
                  <a:lnTo>
                    <a:pt x="25" y="107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32" y="107"/>
                  </a:lnTo>
                  <a:lnTo>
                    <a:pt x="34" y="107"/>
                  </a:lnTo>
                  <a:lnTo>
                    <a:pt x="36" y="107"/>
                  </a:lnTo>
                  <a:lnTo>
                    <a:pt x="37" y="107"/>
                  </a:lnTo>
                  <a:lnTo>
                    <a:pt x="38" y="108"/>
                  </a:lnTo>
                  <a:lnTo>
                    <a:pt x="38" y="109"/>
                  </a:lnTo>
                  <a:lnTo>
                    <a:pt x="39" y="109"/>
                  </a:lnTo>
                  <a:lnTo>
                    <a:pt x="40" y="109"/>
                  </a:lnTo>
                  <a:lnTo>
                    <a:pt x="41" y="109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0" y="108"/>
                  </a:lnTo>
                  <a:lnTo>
                    <a:pt x="41" y="108"/>
                  </a:lnTo>
                  <a:lnTo>
                    <a:pt x="41" y="107"/>
                  </a:lnTo>
                  <a:lnTo>
                    <a:pt x="42" y="106"/>
                  </a:lnTo>
                  <a:lnTo>
                    <a:pt x="43" y="105"/>
                  </a:lnTo>
                  <a:lnTo>
                    <a:pt x="46" y="105"/>
                  </a:lnTo>
                  <a:lnTo>
                    <a:pt x="48" y="105"/>
                  </a:lnTo>
                  <a:lnTo>
                    <a:pt x="50" y="105"/>
                  </a:lnTo>
                  <a:lnTo>
                    <a:pt x="52" y="104"/>
                  </a:lnTo>
                  <a:lnTo>
                    <a:pt x="53" y="103"/>
                  </a:lnTo>
                  <a:lnTo>
                    <a:pt x="54" y="103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59" y="100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58" y="99"/>
                  </a:lnTo>
                  <a:lnTo>
                    <a:pt x="58" y="98"/>
                  </a:lnTo>
                  <a:lnTo>
                    <a:pt x="59" y="97"/>
                  </a:lnTo>
                  <a:lnTo>
                    <a:pt x="60" y="96"/>
                  </a:lnTo>
                  <a:lnTo>
                    <a:pt x="60" y="93"/>
                  </a:lnTo>
                  <a:lnTo>
                    <a:pt x="61" y="90"/>
                  </a:lnTo>
                  <a:lnTo>
                    <a:pt x="61" y="89"/>
                  </a:lnTo>
                  <a:lnTo>
                    <a:pt x="61" y="88"/>
                  </a:lnTo>
                  <a:lnTo>
                    <a:pt x="60" y="86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7" y="81"/>
                  </a:lnTo>
                  <a:lnTo>
                    <a:pt x="57" y="80"/>
                  </a:lnTo>
                  <a:lnTo>
                    <a:pt x="56" y="79"/>
                  </a:lnTo>
                  <a:lnTo>
                    <a:pt x="56" y="78"/>
                  </a:lnTo>
                  <a:lnTo>
                    <a:pt x="56" y="77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7" y="73"/>
                  </a:lnTo>
                  <a:lnTo>
                    <a:pt x="57" y="71"/>
                  </a:lnTo>
                  <a:lnTo>
                    <a:pt x="58" y="70"/>
                  </a:lnTo>
                  <a:lnTo>
                    <a:pt x="58" y="68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60" y="66"/>
                  </a:lnTo>
                  <a:lnTo>
                    <a:pt x="61" y="66"/>
                  </a:lnTo>
                  <a:lnTo>
                    <a:pt x="63" y="65"/>
                  </a:lnTo>
                  <a:lnTo>
                    <a:pt x="65" y="64"/>
                  </a:lnTo>
                  <a:lnTo>
                    <a:pt x="68" y="63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3" y="61"/>
                  </a:lnTo>
                  <a:lnTo>
                    <a:pt x="72" y="58"/>
                  </a:lnTo>
                  <a:lnTo>
                    <a:pt x="72" y="57"/>
                  </a:lnTo>
                  <a:lnTo>
                    <a:pt x="71" y="55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2" y="53"/>
                  </a:lnTo>
                  <a:lnTo>
                    <a:pt x="74" y="52"/>
                  </a:lnTo>
                  <a:lnTo>
                    <a:pt x="75" y="52"/>
                  </a:lnTo>
                  <a:lnTo>
                    <a:pt x="76" y="51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6" y="47"/>
                  </a:lnTo>
                  <a:lnTo>
                    <a:pt x="75" y="45"/>
                  </a:lnTo>
                  <a:lnTo>
                    <a:pt x="75" y="42"/>
                  </a:lnTo>
                  <a:lnTo>
                    <a:pt x="75" y="38"/>
                  </a:lnTo>
                  <a:lnTo>
                    <a:pt x="75" y="34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1" y="21"/>
                  </a:lnTo>
                  <a:lnTo>
                    <a:pt x="70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0" y="12"/>
                  </a:lnTo>
                  <a:lnTo>
                    <a:pt x="68" y="12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5" y="15"/>
                  </a:lnTo>
                  <a:lnTo>
                    <a:pt x="64" y="15"/>
                  </a:lnTo>
                  <a:lnTo>
                    <a:pt x="63" y="16"/>
                  </a:lnTo>
                  <a:lnTo>
                    <a:pt x="62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56" y="16"/>
                  </a:lnTo>
                  <a:lnTo>
                    <a:pt x="53" y="16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5" y="14"/>
                  </a:lnTo>
                  <a:lnTo>
                    <a:pt x="44" y="15"/>
                  </a:lnTo>
                  <a:lnTo>
                    <a:pt x="43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0" y="15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4" y="10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9" y="31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3" y="41"/>
                  </a:lnTo>
                  <a:lnTo>
                    <a:pt x="12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9" y="46"/>
                  </a:lnTo>
                  <a:lnTo>
                    <a:pt x="8" y="46"/>
                  </a:lnTo>
                  <a:lnTo>
                    <a:pt x="7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1"/>
                  </a:lnTo>
                  <a:lnTo>
                    <a:pt x="3" y="52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1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032" y="3144"/>
              <a:ext cx="702" cy="510"/>
            </a:xfrm>
            <a:custGeom>
              <a:avLst/>
              <a:gdLst/>
              <a:ahLst/>
              <a:cxnLst>
                <a:cxn ang="0">
                  <a:pos x="15" y="58"/>
                </a:cxn>
                <a:cxn ang="0">
                  <a:pos x="18" y="59"/>
                </a:cxn>
                <a:cxn ang="0">
                  <a:pos x="13" y="63"/>
                </a:cxn>
                <a:cxn ang="0">
                  <a:pos x="13" y="69"/>
                </a:cxn>
                <a:cxn ang="0">
                  <a:pos x="18" y="73"/>
                </a:cxn>
                <a:cxn ang="0">
                  <a:pos x="23" y="77"/>
                </a:cxn>
                <a:cxn ang="0">
                  <a:pos x="28" y="80"/>
                </a:cxn>
                <a:cxn ang="0">
                  <a:pos x="29" y="78"/>
                </a:cxn>
                <a:cxn ang="0">
                  <a:pos x="35" y="79"/>
                </a:cxn>
                <a:cxn ang="0">
                  <a:pos x="41" y="77"/>
                </a:cxn>
                <a:cxn ang="0">
                  <a:pos x="54" y="75"/>
                </a:cxn>
                <a:cxn ang="0">
                  <a:pos x="62" y="69"/>
                </a:cxn>
                <a:cxn ang="0">
                  <a:pos x="71" y="71"/>
                </a:cxn>
                <a:cxn ang="0">
                  <a:pos x="75" y="75"/>
                </a:cxn>
                <a:cxn ang="0">
                  <a:pos x="77" y="81"/>
                </a:cxn>
                <a:cxn ang="0">
                  <a:pos x="82" y="84"/>
                </a:cxn>
                <a:cxn ang="0">
                  <a:pos x="85" y="82"/>
                </a:cxn>
                <a:cxn ang="0">
                  <a:pos x="90" y="79"/>
                </a:cxn>
                <a:cxn ang="0">
                  <a:pos x="93" y="76"/>
                </a:cxn>
                <a:cxn ang="0">
                  <a:pos x="97" y="77"/>
                </a:cxn>
                <a:cxn ang="0">
                  <a:pos x="110" y="74"/>
                </a:cxn>
                <a:cxn ang="0">
                  <a:pos x="114" y="72"/>
                </a:cxn>
                <a:cxn ang="0">
                  <a:pos x="116" y="60"/>
                </a:cxn>
                <a:cxn ang="0">
                  <a:pos x="114" y="53"/>
                </a:cxn>
                <a:cxn ang="0">
                  <a:pos x="114" y="47"/>
                </a:cxn>
                <a:cxn ang="0">
                  <a:pos x="112" y="40"/>
                </a:cxn>
                <a:cxn ang="0">
                  <a:pos x="108" y="38"/>
                </a:cxn>
                <a:cxn ang="0">
                  <a:pos x="103" y="40"/>
                </a:cxn>
                <a:cxn ang="0">
                  <a:pos x="100" y="43"/>
                </a:cxn>
                <a:cxn ang="0">
                  <a:pos x="97" y="31"/>
                </a:cxn>
                <a:cxn ang="0">
                  <a:pos x="94" y="27"/>
                </a:cxn>
                <a:cxn ang="0">
                  <a:pos x="84" y="29"/>
                </a:cxn>
                <a:cxn ang="0">
                  <a:pos x="78" y="29"/>
                </a:cxn>
                <a:cxn ang="0">
                  <a:pos x="74" y="26"/>
                </a:cxn>
                <a:cxn ang="0">
                  <a:pos x="73" y="24"/>
                </a:cxn>
                <a:cxn ang="0">
                  <a:pos x="65" y="24"/>
                </a:cxn>
                <a:cxn ang="0">
                  <a:pos x="62" y="21"/>
                </a:cxn>
                <a:cxn ang="0">
                  <a:pos x="59" y="17"/>
                </a:cxn>
                <a:cxn ang="0">
                  <a:pos x="55" y="12"/>
                </a:cxn>
                <a:cxn ang="0">
                  <a:pos x="38" y="5"/>
                </a:cxn>
                <a:cxn ang="0">
                  <a:pos x="26" y="1"/>
                </a:cxn>
                <a:cxn ang="0">
                  <a:pos x="19" y="3"/>
                </a:cxn>
                <a:cxn ang="0">
                  <a:pos x="20" y="10"/>
                </a:cxn>
                <a:cxn ang="0">
                  <a:pos x="16" y="14"/>
                </a:cxn>
                <a:cxn ang="0">
                  <a:pos x="17" y="18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7" y="26"/>
                </a:cxn>
                <a:cxn ang="0">
                  <a:pos x="2" y="29"/>
                </a:cxn>
                <a:cxn ang="0">
                  <a:pos x="2" y="32"/>
                </a:cxn>
                <a:cxn ang="0">
                  <a:pos x="1" y="40"/>
                </a:cxn>
                <a:cxn ang="0">
                  <a:pos x="4" y="50"/>
                </a:cxn>
              </a:cxnLst>
              <a:rect l="0" t="0" r="r" b="b"/>
              <a:pathLst>
                <a:path w="117" h="85">
                  <a:moveTo>
                    <a:pt x="2" y="61"/>
                  </a:moveTo>
                  <a:lnTo>
                    <a:pt x="5" y="60"/>
                  </a:lnTo>
                  <a:lnTo>
                    <a:pt x="8" y="59"/>
                  </a:lnTo>
                  <a:lnTo>
                    <a:pt x="12" y="58"/>
                  </a:lnTo>
                  <a:lnTo>
                    <a:pt x="15" y="58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8" y="58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3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2" y="67"/>
                  </a:lnTo>
                  <a:lnTo>
                    <a:pt x="13" y="68"/>
                  </a:lnTo>
                  <a:lnTo>
                    <a:pt x="13" y="69"/>
                  </a:lnTo>
                  <a:lnTo>
                    <a:pt x="14" y="69"/>
                  </a:lnTo>
                  <a:lnTo>
                    <a:pt x="15" y="70"/>
                  </a:lnTo>
                  <a:lnTo>
                    <a:pt x="16" y="71"/>
                  </a:lnTo>
                  <a:lnTo>
                    <a:pt x="18" y="72"/>
                  </a:lnTo>
                  <a:lnTo>
                    <a:pt x="18" y="73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5"/>
                  </a:lnTo>
                  <a:lnTo>
                    <a:pt x="21" y="75"/>
                  </a:lnTo>
                  <a:lnTo>
                    <a:pt x="23" y="77"/>
                  </a:lnTo>
                  <a:lnTo>
                    <a:pt x="24" y="79"/>
                  </a:lnTo>
                  <a:lnTo>
                    <a:pt x="25" y="81"/>
                  </a:lnTo>
                  <a:lnTo>
                    <a:pt x="26" y="81"/>
                  </a:lnTo>
                  <a:lnTo>
                    <a:pt x="27" y="82"/>
                  </a:lnTo>
                  <a:lnTo>
                    <a:pt x="28" y="80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7"/>
                  </a:lnTo>
                  <a:lnTo>
                    <a:pt x="40" y="77"/>
                  </a:lnTo>
                  <a:lnTo>
                    <a:pt x="41" y="77"/>
                  </a:lnTo>
                  <a:lnTo>
                    <a:pt x="44" y="77"/>
                  </a:lnTo>
                  <a:lnTo>
                    <a:pt x="46" y="78"/>
                  </a:lnTo>
                  <a:lnTo>
                    <a:pt x="49" y="77"/>
                  </a:lnTo>
                  <a:lnTo>
                    <a:pt x="52" y="76"/>
                  </a:lnTo>
                  <a:lnTo>
                    <a:pt x="54" y="75"/>
                  </a:lnTo>
                  <a:lnTo>
                    <a:pt x="56" y="74"/>
                  </a:lnTo>
                  <a:lnTo>
                    <a:pt x="57" y="73"/>
                  </a:lnTo>
                  <a:lnTo>
                    <a:pt x="58" y="72"/>
                  </a:lnTo>
                  <a:lnTo>
                    <a:pt x="60" y="70"/>
                  </a:lnTo>
                  <a:lnTo>
                    <a:pt x="62" y="69"/>
                  </a:lnTo>
                  <a:lnTo>
                    <a:pt x="65" y="68"/>
                  </a:lnTo>
                  <a:lnTo>
                    <a:pt x="67" y="68"/>
                  </a:lnTo>
                  <a:lnTo>
                    <a:pt x="68" y="69"/>
                  </a:lnTo>
                  <a:lnTo>
                    <a:pt x="69" y="70"/>
                  </a:lnTo>
                  <a:lnTo>
                    <a:pt x="71" y="71"/>
                  </a:lnTo>
                  <a:lnTo>
                    <a:pt x="72" y="72"/>
                  </a:lnTo>
                  <a:lnTo>
                    <a:pt x="73" y="72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5" y="75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6" y="77"/>
                  </a:lnTo>
                  <a:lnTo>
                    <a:pt x="77" y="79"/>
                  </a:lnTo>
                  <a:lnTo>
                    <a:pt x="77" y="81"/>
                  </a:lnTo>
                  <a:lnTo>
                    <a:pt x="78" y="82"/>
                  </a:lnTo>
                  <a:lnTo>
                    <a:pt x="79" y="83"/>
                  </a:lnTo>
                  <a:lnTo>
                    <a:pt x="79" y="83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4" y="85"/>
                  </a:lnTo>
                  <a:lnTo>
                    <a:pt x="85" y="84"/>
                  </a:lnTo>
                  <a:lnTo>
                    <a:pt x="85" y="83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7" y="81"/>
                  </a:lnTo>
                  <a:lnTo>
                    <a:pt x="89" y="80"/>
                  </a:lnTo>
                  <a:lnTo>
                    <a:pt x="90" y="79"/>
                  </a:lnTo>
                  <a:lnTo>
                    <a:pt x="91" y="79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7" y="77"/>
                  </a:lnTo>
                  <a:lnTo>
                    <a:pt x="99" y="77"/>
                  </a:lnTo>
                  <a:lnTo>
                    <a:pt x="102" y="76"/>
                  </a:lnTo>
                  <a:lnTo>
                    <a:pt x="106" y="75"/>
                  </a:lnTo>
                  <a:lnTo>
                    <a:pt x="108" y="75"/>
                  </a:lnTo>
                  <a:lnTo>
                    <a:pt x="110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3" y="72"/>
                  </a:lnTo>
                  <a:lnTo>
                    <a:pt x="114" y="72"/>
                  </a:lnTo>
                  <a:lnTo>
                    <a:pt x="115" y="71"/>
                  </a:lnTo>
                  <a:lnTo>
                    <a:pt x="115" y="69"/>
                  </a:lnTo>
                  <a:lnTo>
                    <a:pt x="116" y="66"/>
                  </a:lnTo>
                  <a:lnTo>
                    <a:pt x="117" y="62"/>
                  </a:lnTo>
                  <a:lnTo>
                    <a:pt x="116" y="60"/>
                  </a:lnTo>
                  <a:lnTo>
                    <a:pt x="116" y="59"/>
                  </a:lnTo>
                  <a:lnTo>
                    <a:pt x="116" y="56"/>
                  </a:lnTo>
                  <a:lnTo>
                    <a:pt x="115" y="55"/>
                  </a:lnTo>
                  <a:lnTo>
                    <a:pt x="115" y="54"/>
                  </a:lnTo>
                  <a:lnTo>
                    <a:pt x="114" y="53"/>
                  </a:lnTo>
                  <a:lnTo>
                    <a:pt x="113" y="52"/>
                  </a:lnTo>
                  <a:lnTo>
                    <a:pt x="113" y="51"/>
                  </a:lnTo>
                  <a:lnTo>
                    <a:pt x="114" y="50"/>
                  </a:lnTo>
                  <a:lnTo>
                    <a:pt x="114" y="48"/>
                  </a:lnTo>
                  <a:lnTo>
                    <a:pt x="114" y="47"/>
                  </a:lnTo>
                  <a:lnTo>
                    <a:pt x="114" y="46"/>
                  </a:lnTo>
                  <a:lnTo>
                    <a:pt x="114" y="45"/>
                  </a:lnTo>
                  <a:lnTo>
                    <a:pt x="113" y="43"/>
                  </a:lnTo>
                  <a:lnTo>
                    <a:pt x="113" y="41"/>
                  </a:lnTo>
                  <a:lnTo>
                    <a:pt x="112" y="40"/>
                  </a:lnTo>
                  <a:lnTo>
                    <a:pt x="112" y="38"/>
                  </a:lnTo>
                  <a:lnTo>
                    <a:pt x="111" y="38"/>
                  </a:lnTo>
                  <a:lnTo>
                    <a:pt x="111" y="37"/>
                  </a:lnTo>
                  <a:lnTo>
                    <a:pt x="109" y="37"/>
                  </a:lnTo>
                  <a:lnTo>
                    <a:pt x="108" y="38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4" y="39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2" y="42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9" y="43"/>
                  </a:lnTo>
                  <a:lnTo>
                    <a:pt x="98" y="39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6" y="28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5" y="27"/>
                  </a:lnTo>
                  <a:lnTo>
                    <a:pt x="94" y="27"/>
                  </a:lnTo>
                  <a:lnTo>
                    <a:pt x="92" y="28"/>
                  </a:lnTo>
                  <a:lnTo>
                    <a:pt x="90" y="28"/>
                  </a:lnTo>
                  <a:lnTo>
                    <a:pt x="87" y="29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3" y="29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7"/>
                  </a:lnTo>
                  <a:lnTo>
                    <a:pt x="74" y="26"/>
                  </a:lnTo>
                  <a:lnTo>
                    <a:pt x="74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0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59" y="17"/>
                  </a:lnTo>
                  <a:lnTo>
                    <a:pt x="58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5" y="12"/>
                  </a:lnTo>
                  <a:lnTo>
                    <a:pt x="52" y="10"/>
                  </a:lnTo>
                  <a:lnTo>
                    <a:pt x="49" y="8"/>
                  </a:lnTo>
                  <a:lnTo>
                    <a:pt x="46" y="7"/>
                  </a:lnTo>
                  <a:lnTo>
                    <a:pt x="42" y="6"/>
                  </a:lnTo>
                  <a:lnTo>
                    <a:pt x="38" y="5"/>
                  </a:lnTo>
                  <a:lnTo>
                    <a:pt x="35" y="4"/>
                  </a:lnTo>
                  <a:lnTo>
                    <a:pt x="32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19" y="12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2" y="32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3" y="56"/>
                  </a:lnTo>
                  <a:lnTo>
                    <a:pt x="2" y="61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122" y="2718"/>
              <a:ext cx="936" cy="690"/>
            </a:xfrm>
            <a:custGeom>
              <a:avLst/>
              <a:gdLst/>
              <a:ahLst/>
              <a:cxnLst>
                <a:cxn ang="0">
                  <a:pos x="26" y="6"/>
                </a:cxn>
                <a:cxn ang="0">
                  <a:pos x="22" y="17"/>
                </a:cxn>
                <a:cxn ang="0">
                  <a:pos x="15" y="25"/>
                </a:cxn>
                <a:cxn ang="0">
                  <a:pos x="8" y="33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2" y="54"/>
                </a:cxn>
                <a:cxn ang="0">
                  <a:pos x="5" y="62"/>
                </a:cxn>
                <a:cxn ang="0">
                  <a:pos x="8" y="72"/>
                </a:cxn>
                <a:cxn ang="0">
                  <a:pos x="22" y="75"/>
                </a:cxn>
                <a:cxn ang="0">
                  <a:pos x="39" y="84"/>
                </a:cxn>
                <a:cxn ang="0">
                  <a:pos x="47" y="92"/>
                </a:cxn>
                <a:cxn ang="0">
                  <a:pos x="52" y="95"/>
                </a:cxn>
                <a:cxn ang="0">
                  <a:pos x="60" y="98"/>
                </a:cxn>
                <a:cxn ang="0">
                  <a:pos x="78" y="98"/>
                </a:cxn>
                <a:cxn ang="0">
                  <a:pos x="83" y="98"/>
                </a:cxn>
                <a:cxn ang="0">
                  <a:pos x="84" y="111"/>
                </a:cxn>
                <a:cxn ang="0">
                  <a:pos x="86" y="113"/>
                </a:cxn>
                <a:cxn ang="0">
                  <a:pos x="90" y="110"/>
                </a:cxn>
                <a:cxn ang="0">
                  <a:pos x="99" y="108"/>
                </a:cxn>
                <a:cxn ang="0">
                  <a:pos x="99" y="107"/>
                </a:cxn>
                <a:cxn ang="0">
                  <a:pos x="112" y="104"/>
                </a:cxn>
                <a:cxn ang="0">
                  <a:pos x="119" y="99"/>
                </a:cxn>
                <a:cxn ang="0">
                  <a:pos x="128" y="99"/>
                </a:cxn>
                <a:cxn ang="0">
                  <a:pos x="135" y="99"/>
                </a:cxn>
                <a:cxn ang="0">
                  <a:pos x="139" y="97"/>
                </a:cxn>
                <a:cxn ang="0">
                  <a:pos x="144" y="96"/>
                </a:cxn>
                <a:cxn ang="0">
                  <a:pos x="143" y="87"/>
                </a:cxn>
                <a:cxn ang="0">
                  <a:pos x="145" y="86"/>
                </a:cxn>
                <a:cxn ang="0">
                  <a:pos x="149" y="80"/>
                </a:cxn>
                <a:cxn ang="0">
                  <a:pos x="155" y="78"/>
                </a:cxn>
                <a:cxn ang="0">
                  <a:pos x="155" y="75"/>
                </a:cxn>
                <a:cxn ang="0">
                  <a:pos x="151" y="74"/>
                </a:cxn>
                <a:cxn ang="0">
                  <a:pos x="149" y="70"/>
                </a:cxn>
                <a:cxn ang="0">
                  <a:pos x="140" y="67"/>
                </a:cxn>
                <a:cxn ang="0">
                  <a:pos x="140" y="55"/>
                </a:cxn>
                <a:cxn ang="0">
                  <a:pos x="146" y="50"/>
                </a:cxn>
                <a:cxn ang="0">
                  <a:pos x="146" y="46"/>
                </a:cxn>
                <a:cxn ang="0">
                  <a:pos x="141" y="44"/>
                </a:cxn>
                <a:cxn ang="0">
                  <a:pos x="140" y="43"/>
                </a:cxn>
                <a:cxn ang="0">
                  <a:pos x="136" y="40"/>
                </a:cxn>
                <a:cxn ang="0">
                  <a:pos x="134" y="36"/>
                </a:cxn>
                <a:cxn ang="0">
                  <a:pos x="131" y="33"/>
                </a:cxn>
                <a:cxn ang="0">
                  <a:pos x="126" y="30"/>
                </a:cxn>
                <a:cxn ang="0">
                  <a:pos x="119" y="29"/>
                </a:cxn>
                <a:cxn ang="0">
                  <a:pos x="104" y="29"/>
                </a:cxn>
                <a:cxn ang="0">
                  <a:pos x="106" y="19"/>
                </a:cxn>
                <a:cxn ang="0">
                  <a:pos x="102" y="12"/>
                </a:cxn>
                <a:cxn ang="0">
                  <a:pos x="97" y="8"/>
                </a:cxn>
                <a:cxn ang="0">
                  <a:pos x="92" y="5"/>
                </a:cxn>
                <a:cxn ang="0">
                  <a:pos x="84" y="9"/>
                </a:cxn>
                <a:cxn ang="0">
                  <a:pos x="84" y="10"/>
                </a:cxn>
                <a:cxn ang="0">
                  <a:pos x="81" y="13"/>
                </a:cxn>
                <a:cxn ang="0">
                  <a:pos x="78" y="14"/>
                </a:cxn>
                <a:cxn ang="0">
                  <a:pos x="71" y="9"/>
                </a:cxn>
                <a:cxn ang="0">
                  <a:pos x="63" y="8"/>
                </a:cxn>
                <a:cxn ang="0">
                  <a:pos x="50" y="8"/>
                </a:cxn>
                <a:cxn ang="0">
                  <a:pos x="50" y="5"/>
                </a:cxn>
                <a:cxn ang="0">
                  <a:pos x="38" y="3"/>
                </a:cxn>
                <a:cxn ang="0">
                  <a:pos x="32" y="0"/>
                </a:cxn>
              </a:cxnLst>
              <a:rect l="0" t="0" r="r" b="b"/>
              <a:pathLst>
                <a:path w="156" h="115">
                  <a:moveTo>
                    <a:pt x="32" y="0"/>
                  </a:moveTo>
                  <a:lnTo>
                    <a:pt x="30" y="0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5" y="12"/>
                  </a:lnTo>
                  <a:lnTo>
                    <a:pt x="23" y="15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20" y="23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7" y="36"/>
                  </a:lnTo>
                  <a:lnTo>
                    <a:pt x="6" y="37"/>
                  </a:lnTo>
                  <a:lnTo>
                    <a:pt x="3" y="38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6" y="71"/>
                  </a:lnTo>
                  <a:lnTo>
                    <a:pt x="7" y="72"/>
                  </a:lnTo>
                  <a:lnTo>
                    <a:pt x="8" y="72"/>
                  </a:lnTo>
                  <a:lnTo>
                    <a:pt x="9" y="72"/>
                  </a:lnTo>
                  <a:lnTo>
                    <a:pt x="10" y="73"/>
                  </a:lnTo>
                  <a:lnTo>
                    <a:pt x="13" y="74"/>
                  </a:lnTo>
                  <a:lnTo>
                    <a:pt x="16" y="74"/>
                  </a:lnTo>
                  <a:lnTo>
                    <a:pt x="19" y="75"/>
                  </a:lnTo>
                  <a:lnTo>
                    <a:pt x="22" y="75"/>
                  </a:lnTo>
                  <a:lnTo>
                    <a:pt x="29" y="77"/>
                  </a:lnTo>
                  <a:lnTo>
                    <a:pt x="32" y="78"/>
                  </a:lnTo>
                  <a:lnTo>
                    <a:pt x="36" y="79"/>
                  </a:lnTo>
                  <a:lnTo>
                    <a:pt x="36" y="80"/>
                  </a:lnTo>
                  <a:lnTo>
                    <a:pt x="37" y="82"/>
                  </a:lnTo>
                  <a:lnTo>
                    <a:pt x="39" y="84"/>
                  </a:lnTo>
                  <a:lnTo>
                    <a:pt x="41" y="86"/>
                  </a:lnTo>
                  <a:lnTo>
                    <a:pt x="43" y="87"/>
                  </a:lnTo>
                  <a:lnTo>
                    <a:pt x="45" y="88"/>
                  </a:lnTo>
                  <a:lnTo>
                    <a:pt x="46" y="89"/>
                  </a:lnTo>
                  <a:lnTo>
                    <a:pt x="47" y="90"/>
                  </a:lnTo>
                  <a:lnTo>
                    <a:pt x="47" y="92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9" y="95"/>
                  </a:lnTo>
                  <a:lnTo>
                    <a:pt x="50" y="95"/>
                  </a:lnTo>
                  <a:lnTo>
                    <a:pt x="51" y="95"/>
                  </a:lnTo>
                  <a:lnTo>
                    <a:pt x="52" y="95"/>
                  </a:lnTo>
                  <a:lnTo>
                    <a:pt x="54" y="95"/>
                  </a:lnTo>
                  <a:lnTo>
                    <a:pt x="56" y="95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9" y="98"/>
                  </a:lnTo>
                  <a:lnTo>
                    <a:pt x="60" y="98"/>
                  </a:lnTo>
                  <a:lnTo>
                    <a:pt x="61" y="99"/>
                  </a:lnTo>
                  <a:lnTo>
                    <a:pt x="62" y="99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71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1" y="98"/>
                  </a:lnTo>
                  <a:lnTo>
                    <a:pt x="82" y="98"/>
                  </a:lnTo>
                  <a:lnTo>
                    <a:pt x="82" y="98"/>
                  </a:lnTo>
                  <a:lnTo>
                    <a:pt x="83" y="98"/>
                  </a:lnTo>
                  <a:lnTo>
                    <a:pt x="83" y="98"/>
                  </a:lnTo>
                  <a:lnTo>
                    <a:pt x="83" y="99"/>
                  </a:lnTo>
                  <a:lnTo>
                    <a:pt x="83" y="100"/>
                  </a:lnTo>
                  <a:lnTo>
                    <a:pt x="84" y="103"/>
                  </a:lnTo>
                  <a:lnTo>
                    <a:pt x="84" y="106"/>
                  </a:lnTo>
                  <a:lnTo>
                    <a:pt x="84" y="109"/>
                  </a:lnTo>
                  <a:lnTo>
                    <a:pt x="84" y="111"/>
                  </a:lnTo>
                  <a:lnTo>
                    <a:pt x="84" y="113"/>
                  </a:lnTo>
                  <a:lnTo>
                    <a:pt x="84" y="114"/>
                  </a:lnTo>
                  <a:lnTo>
                    <a:pt x="85" y="115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3"/>
                  </a:lnTo>
                  <a:lnTo>
                    <a:pt x="86" y="113"/>
                  </a:lnTo>
                  <a:lnTo>
                    <a:pt x="87" y="112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89" y="110"/>
                  </a:lnTo>
                  <a:lnTo>
                    <a:pt x="90" y="110"/>
                  </a:lnTo>
                  <a:lnTo>
                    <a:pt x="91" y="109"/>
                  </a:lnTo>
                  <a:lnTo>
                    <a:pt x="92" y="109"/>
                  </a:lnTo>
                  <a:lnTo>
                    <a:pt x="94" y="108"/>
                  </a:lnTo>
                  <a:lnTo>
                    <a:pt x="97" y="108"/>
                  </a:lnTo>
                  <a:lnTo>
                    <a:pt x="98" y="108"/>
                  </a:lnTo>
                  <a:lnTo>
                    <a:pt x="99" y="108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101" y="106"/>
                  </a:lnTo>
                  <a:lnTo>
                    <a:pt x="102" y="105"/>
                  </a:lnTo>
                  <a:lnTo>
                    <a:pt x="103" y="104"/>
                  </a:lnTo>
                  <a:lnTo>
                    <a:pt x="106" y="104"/>
                  </a:lnTo>
                  <a:lnTo>
                    <a:pt x="109" y="104"/>
                  </a:lnTo>
                  <a:lnTo>
                    <a:pt x="112" y="104"/>
                  </a:lnTo>
                  <a:lnTo>
                    <a:pt x="113" y="102"/>
                  </a:lnTo>
                  <a:lnTo>
                    <a:pt x="114" y="101"/>
                  </a:lnTo>
                  <a:lnTo>
                    <a:pt x="115" y="99"/>
                  </a:lnTo>
                  <a:lnTo>
                    <a:pt x="115" y="98"/>
                  </a:lnTo>
                  <a:lnTo>
                    <a:pt x="118" y="98"/>
                  </a:lnTo>
                  <a:lnTo>
                    <a:pt x="119" y="99"/>
                  </a:lnTo>
                  <a:lnTo>
                    <a:pt x="122" y="99"/>
                  </a:lnTo>
                  <a:lnTo>
                    <a:pt x="124" y="99"/>
                  </a:lnTo>
                  <a:lnTo>
                    <a:pt x="125" y="99"/>
                  </a:lnTo>
                  <a:lnTo>
                    <a:pt x="126" y="100"/>
                  </a:lnTo>
                  <a:lnTo>
                    <a:pt x="127" y="99"/>
                  </a:lnTo>
                  <a:lnTo>
                    <a:pt x="128" y="99"/>
                  </a:lnTo>
                  <a:lnTo>
                    <a:pt x="128" y="98"/>
                  </a:lnTo>
                  <a:lnTo>
                    <a:pt x="128" y="97"/>
                  </a:lnTo>
                  <a:lnTo>
                    <a:pt x="128" y="96"/>
                  </a:lnTo>
                  <a:lnTo>
                    <a:pt x="131" y="97"/>
                  </a:lnTo>
                  <a:lnTo>
                    <a:pt x="133" y="98"/>
                  </a:lnTo>
                  <a:lnTo>
                    <a:pt x="135" y="99"/>
                  </a:lnTo>
                  <a:lnTo>
                    <a:pt x="137" y="100"/>
                  </a:lnTo>
                  <a:lnTo>
                    <a:pt x="137" y="99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138" y="97"/>
                  </a:lnTo>
                  <a:lnTo>
                    <a:pt x="139" y="97"/>
                  </a:lnTo>
                  <a:lnTo>
                    <a:pt x="139" y="97"/>
                  </a:lnTo>
                  <a:lnTo>
                    <a:pt x="140" y="97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43" y="96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5" y="93"/>
                  </a:lnTo>
                  <a:lnTo>
                    <a:pt x="145" y="90"/>
                  </a:lnTo>
                  <a:lnTo>
                    <a:pt x="145" y="89"/>
                  </a:lnTo>
                  <a:lnTo>
                    <a:pt x="144" y="88"/>
                  </a:lnTo>
                  <a:lnTo>
                    <a:pt x="143" y="87"/>
                  </a:lnTo>
                  <a:lnTo>
                    <a:pt x="142" y="86"/>
                  </a:lnTo>
                  <a:lnTo>
                    <a:pt x="143" y="85"/>
                  </a:lnTo>
                  <a:lnTo>
                    <a:pt x="143" y="85"/>
                  </a:lnTo>
                  <a:lnTo>
                    <a:pt x="144" y="85"/>
                  </a:lnTo>
                  <a:lnTo>
                    <a:pt x="145" y="85"/>
                  </a:lnTo>
                  <a:lnTo>
                    <a:pt x="145" y="86"/>
                  </a:lnTo>
                  <a:lnTo>
                    <a:pt x="146" y="86"/>
                  </a:lnTo>
                  <a:lnTo>
                    <a:pt x="146" y="86"/>
                  </a:lnTo>
                  <a:lnTo>
                    <a:pt x="147" y="85"/>
                  </a:lnTo>
                  <a:lnTo>
                    <a:pt x="148" y="83"/>
                  </a:lnTo>
                  <a:lnTo>
                    <a:pt x="148" y="82"/>
                  </a:lnTo>
                  <a:lnTo>
                    <a:pt x="149" y="80"/>
                  </a:lnTo>
                  <a:lnTo>
                    <a:pt x="150" y="80"/>
                  </a:lnTo>
                  <a:lnTo>
                    <a:pt x="151" y="81"/>
                  </a:lnTo>
                  <a:lnTo>
                    <a:pt x="152" y="80"/>
                  </a:lnTo>
                  <a:lnTo>
                    <a:pt x="153" y="80"/>
                  </a:lnTo>
                  <a:lnTo>
                    <a:pt x="154" y="79"/>
                  </a:lnTo>
                  <a:lnTo>
                    <a:pt x="155" y="78"/>
                  </a:lnTo>
                  <a:lnTo>
                    <a:pt x="156" y="77"/>
                  </a:lnTo>
                  <a:lnTo>
                    <a:pt x="156" y="76"/>
                  </a:lnTo>
                  <a:lnTo>
                    <a:pt x="155" y="76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4" y="76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1" y="72"/>
                  </a:lnTo>
                  <a:lnTo>
                    <a:pt x="151" y="71"/>
                  </a:lnTo>
                  <a:lnTo>
                    <a:pt x="150" y="71"/>
                  </a:lnTo>
                  <a:lnTo>
                    <a:pt x="149" y="70"/>
                  </a:lnTo>
                  <a:lnTo>
                    <a:pt x="147" y="69"/>
                  </a:lnTo>
                  <a:lnTo>
                    <a:pt x="146" y="69"/>
                  </a:lnTo>
                  <a:lnTo>
                    <a:pt x="144" y="68"/>
                  </a:lnTo>
                  <a:lnTo>
                    <a:pt x="142" y="67"/>
                  </a:lnTo>
                  <a:lnTo>
                    <a:pt x="141" y="67"/>
                  </a:lnTo>
                  <a:lnTo>
                    <a:pt x="140" y="67"/>
                  </a:lnTo>
                  <a:lnTo>
                    <a:pt x="139" y="65"/>
                  </a:lnTo>
                  <a:lnTo>
                    <a:pt x="139" y="64"/>
                  </a:lnTo>
                  <a:lnTo>
                    <a:pt x="139" y="60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5"/>
                  </a:lnTo>
                  <a:lnTo>
                    <a:pt x="140" y="54"/>
                  </a:lnTo>
                  <a:lnTo>
                    <a:pt x="141" y="53"/>
                  </a:lnTo>
                  <a:lnTo>
                    <a:pt x="142" y="53"/>
                  </a:lnTo>
                  <a:lnTo>
                    <a:pt x="143" y="52"/>
                  </a:lnTo>
                  <a:lnTo>
                    <a:pt x="145" y="52"/>
                  </a:lnTo>
                  <a:lnTo>
                    <a:pt x="146" y="50"/>
                  </a:lnTo>
                  <a:lnTo>
                    <a:pt x="147" y="49"/>
                  </a:lnTo>
                  <a:lnTo>
                    <a:pt x="147" y="48"/>
                  </a:lnTo>
                  <a:lnTo>
                    <a:pt x="147" y="47"/>
                  </a:lnTo>
                  <a:lnTo>
                    <a:pt x="147" y="47"/>
                  </a:lnTo>
                  <a:lnTo>
                    <a:pt x="147" y="46"/>
                  </a:lnTo>
                  <a:lnTo>
                    <a:pt x="146" y="46"/>
                  </a:lnTo>
                  <a:lnTo>
                    <a:pt x="144" y="45"/>
                  </a:lnTo>
                  <a:lnTo>
                    <a:pt x="143" y="44"/>
                  </a:lnTo>
                  <a:lnTo>
                    <a:pt x="142" y="44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0" y="43"/>
                  </a:lnTo>
                  <a:lnTo>
                    <a:pt x="140" y="43"/>
                  </a:lnTo>
                  <a:lnTo>
                    <a:pt x="138" y="43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6" y="40"/>
                  </a:lnTo>
                  <a:lnTo>
                    <a:pt x="135" y="40"/>
                  </a:lnTo>
                  <a:lnTo>
                    <a:pt x="135" y="39"/>
                  </a:lnTo>
                  <a:lnTo>
                    <a:pt x="135" y="38"/>
                  </a:lnTo>
                  <a:lnTo>
                    <a:pt x="135" y="37"/>
                  </a:lnTo>
                  <a:lnTo>
                    <a:pt x="135" y="36"/>
                  </a:lnTo>
                  <a:lnTo>
                    <a:pt x="134" y="36"/>
                  </a:lnTo>
                  <a:lnTo>
                    <a:pt x="132" y="35"/>
                  </a:lnTo>
                  <a:lnTo>
                    <a:pt x="131" y="35"/>
                  </a:lnTo>
                  <a:lnTo>
                    <a:pt x="131" y="35"/>
                  </a:lnTo>
                  <a:lnTo>
                    <a:pt x="131" y="35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0" y="32"/>
                  </a:lnTo>
                  <a:lnTo>
                    <a:pt x="130" y="31"/>
                  </a:lnTo>
                  <a:lnTo>
                    <a:pt x="129" y="30"/>
                  </a:lnTo>
                  <a:lnTo>
                    <a:pt x="128" y="30"/>
                  </a:lnTo>
                  <a:lnTo>
                    <a:pt x="127" y="30"/>
                  </a:lnTo>
                  <a:lnTo>
                    <a:pt x="126" y="30"/>
                  </a:lnTo>
                  <a:lnTo>
                    <a:pt x="125" y="30"/>
                  </a:lnTo>
                  <a:lnTo>
                    <a:pt x="124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2" y="29"/>
                  </a:lnTo>
                  <a:lnTo>
                    <a:pt x="119" y="29"/>
                  </a:lnTo>
                  <a:lnTo>
                    <a:pt x="116" y="30"/>
                  </a:lnTo>
                  <a:lnTo>
                    <a:pt x="112" y="30"/>
                  </a:lnTo>
                  <a:lnTo>
                    <a:pt x="109" y="30"/>
                  </a:lnTo>
                  <a:lnTo>
                    <a:pt x="107" y="30"/>
                  </a:lnTo>
                  <a:lnTo>
                    <a:pt x="106" y="29"/>
                  </a:lnTo>
                  <a:lnTo>
                    <a:pt x="104" y="29"/>
                  </a:lnTo>
                  <a:lnTo>
                    <a:pt x="104" y="29"/>
                  </a:lnTo>
                  <a:lnTo>
                    <a:pt x="103" y="29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5" y="21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5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3" y="13"/>
                  </a:lnTo>
                  <a:lnTo>
                    <a:pt x="102" y="12"/>
                  </a:lnTo>
                  <a:lnTo>
                    <a:pt x="101" y="11"/>
                  </a:lnTo>
                  <a:lnTo>
                    <a:pt x="101" y="10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99" y="9"/>
                  </a:lnTo>
                  <a:lnTo>
                    <a:pt x="97" y="8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5" y="6"/>
                  </a:lnTo>
                  <a:lnTo>
                    <a:pt x="93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9" y="6"/>
                  </a:lnTo>
                  <a:lnTo>
                    <a:pt x="88" y="7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4" y="9"/>
                  </a:lnTo>
                  <a:lnTo>
                    <a:pt x="84" y="10"/>
                  </a:lnTo>
                  <a:lnTo>
                    <a:pt x="84" y="11"/>
                  </a:lnTo>
                  <a:lnTo>
                    <a:pt x="84" y="11"/>
                  </a:lnTo>
                  <a:lnTo>
                    <a:pt x="84" y="11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3" y="10"/>
                  </a:lnTo>
                  <a:lnTo>
                    <a:pt x="82" y="11"/>
                  </a:lnTo>
                  <a:lnTo>
                    <a:pt x="81" y="12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0" y="14"/>
                  </a:lnTo>
                  <a:lnTo>
                    <a:pt x="79" y="14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5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71" y="8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7" y="6"/>
                  </a:lnTo>
                  <a:lnTo>
                    <a:pt x="65" y="7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0" y="9"/>
                  </a:lnTo>
                  <a:lnTo>
                    <a:pt x="57" y="9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3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2" y="0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182" y="3552"/>
              <a:ext cx="684" cy="480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9" y="43"/>
                </a:cxn>
                <a:cxn ang="0">
                  <a:pos x="15" y="54"/>
                </a:cxn>
                <a:cxn ang="0">
                  <a:pos x="20" y="69"/>
                </a:cxn>
                <a:cxn ang="0">
                  <a:pos x="24" y="68"/>
                </a:cxn>
                <a:cxn ang="0">
                  <a:pos x="27" y="62"/>
                </a:cxn>
                <a:cxn ang="0">
                  <a:pos x="30" y="60"/>
                </a:cxn>
                <a:cxn ang="0">
                  <a:pos x="35" y="62"/>
                </a:cxn>
                <a:cxn ang="0">
                  <a:pos x="35" y="69"/>
                </a:cxn>
                <a:cxn ang="0">
                  <a:pos x="38" y="70"/>
                </a:cxn>
                <a:cxn ang="0">
                  <a:pos x="45" y="74"/>
                </a:cxn>
                <a:cxn ang="0">
                  <a:pos x="58" y="73"/>
                </a:cxn>
                <a:cxn ang="0">
                  <a:pos x="68" y="74"/>
                </a:cxn>
                <a:cxn ang="0">
                  <a:pos x="75" y="80"/>
                </a:cxn>
                <a:cxn ang="0">
                  <a:pos x="79" y="76"/>
                </a:cxn>
                <a:cxn ang="0">
                  <a:pos x="76" y="73"/>
                </a:cxn>
                <a:cxn ang="0">
                  <a:pos x="77" y="69"/>
                </a:cxn>
                <a:cxn ang="0">
                  <a:pos x="82" y="66"/>
                </a:cxn>
                <a:cxn ang="0">
                  <a:pos x="86" y="64"/>
                </a:cxn>
                <a:cxn ang="0">
                  <a:pos x="91" y="62"/>
                </a:cxn>
                <a:cxn ang="0">
                  <a:pos x="97" y="56"/>
                </a:cxn>
                <a:cxn ang="0">
                  <a:pos x="101" y="50"/>
                </a:cxn>
                <a:cxn ang="0">
                  <a:pos x="109" y="50"/>
                </a:cxn>
                <a:cxn ang="0">
                  <a:pos x="109" y="42"/>
                </a:cxn>
                <a:cxn ang="0">
                  <a:pos x="113" y="37"/>
                </a:cxn>
                <a:cxn ang="0">
                  <a:pos x="114" y="32"/>
                </a:cxn>
                <a:cxn ang="0">
                  <a:pos x="109" y="31"/>
                </a:cxn>
                <a:cxn ang="0">
                  <a:pos x="110" y="27"/>
                </a:cxn>
                <a:cxn ang="0">
                  <a:pos x="113" y="24"/>
                </a:cxn>
                <a:cxn ang="0">
                  <a:pos x="109" y="21"/>
                </a:cxn>
                <a:cxn ang="0">
                  <a:pos x="105" y="18"/>
                </a:cxn>
                <a:cxn ang="0">
                  <a:pos x="103" y="12"/>
                </a:cxn>
                <a:cxn ang="0">
                  <a:pos x="102" y="11"/>
                </a:cxn>
                <a:cxn ang="0">
                  <a:pos x="95" y="5"/>
                </a:cxn>
                <a:cxn ang="0">
                  <a:pos x="93" y="2"/>
                </a:cxn>
                <a:cxn ang="0">
                  <a:pos x="87" y="5"/>
                </a:cxn>
                <a:cxn ang="0">
                  <a:pos x="82" y="6"/>
                </a:cxn>
                <a:cxn ang="0">
                  <a:pos x="71" y="9"/>
                </a:cxn>
                <a:cxn ang="0">
                  <a:pos x="68" y="9"/>
                </a:cxn>
                <a:cxn ang="0">
                  <a:pos x="67" y="11"/>
                </a:cxn>
                <a:cxn ang="0">
                  <a:pos x="62" y="14"/>
                </a:cxn>
                <a:cxn ang="0">
                  <a:pos x="60" y="16"/>
                </a:cxn>
                <a:cxn ang="0">
                  <a:pos x="53" y="13"/>
                </a:cxn>
                <a:cxn ang="0">
                  <a:pos x="50" y="6"/>
                </a:cxn>
                <a:cxn ang="0">
                  <a:pos x="43" y="0"/>
                </a:cxn>
                <a:cxn ang="0">
                  <a:pos x="38" y="0"/>
                </a:cxn>
                <a:cxn ang="0">
                  <a:pos x="35" y="3"/>
                </a:cxn>
                <a:cxn ang="0">
                  <a:pos x="28" y="7"/>
                </a:cxn>
                <a:cxn ang="0">
                  <a:pos x="14" y="9"/>
                </a:cxn>
                <a:cxn ang="0">
                  <a:pos x="6" y="10"/>
                </a:cxn>
                <a:cxn ang="0">
                  <a:pos x="2" y="14"/>
                </a:cxn>
              </a:cxnLst>
              <a:rect l="0" t="0" r="r" b="b"/>
              <a:pathLst>
                <a:path w="114" h="80">
                  <a:moveTo>
                    <a:pt x="0" y="14"/>
                  </a:moveTo>
                  <a:lnTo>
                    <a:pt x="1" y="18"/>
                  </a:lnTo>
                  <a:lnTo>
                    <a:pt x="3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8" y="40"/>
                  </a:lnTo>
                  <a:lnTo>
                    <a:pt x="9" y="43"/>
                  </a:lnTo>
                  <a:lnTo>
                    <a:pt x="10" y="45"/>
                  </a:lnTo>
                  <a:lnTo>
                    <a:pt x="12" y="47"/>
                  </a:lnTo>
                  <a:lnTo>
                    <a:pt x="14" y="49"/>
                  </a:lnTo>
                  <a:lnTo>
                    <a:pt x="14" y="51"/>
                  </a:lnTo>
                  <a:lnTo>
                    <a:pt x="15" y="54"/>
                  </a:lnTo>
                  <a:lnTo>
                    <a:pt x="16" y="57"/>
                  </a:lnTo>
                  <a:lnTo>
                    <a:pt x="16" y="61"/>
                  </a:lnTo>
                  <a:lnTo>
                    <a:pt x="18" y="64"/>
                  </a:lnTo>
                  <a:lnTo>
                    <a:pt x="19" y="67"/>
                  </a:lnTo>
                  <a:lnTo>
                    <a:pt x="20" y="69"/>
                  </a:lnTo>
                  <a:lnTo>
                    <a:pt x="21" y="69"/>
                  </a:lnTo>
                  <a:lnTo>
                    <a:pt x="21" y="70"/>
                  </a:lnTo>
                  <a:lnTo>
                    <a:pt x="22" y="70"/>
                  </a:lnTo>
                  <a:lnTo>
                    <a:pt x="23" y="69"/>
                  </a:lnTo>
                  <a:lnTo>
                    <a:pt x="24" y="6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6" y="67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3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6" y="6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7" y="70"/>
                  </a:lnTo>
                  <a:lnTo>
                    <a:pt x="38" y="70"/>
                  </a:lnTo>
                  <a:lnTo>
                    <a:pt x="39" y="72"/>
                  </a:lnTo>
                  <a:lnTo>
                    <a:pt x="40" y="73"/>
                  </a:lnTo>
                  <a:lnTo>
                    <a:pt x="41" y="74"/>
                  </a:lnTo>
                  <a:lnTo>
                    <a:pt x="42" y="75"/>
                  </a:lnTo>
                  <a:lnTo>
                    <a:pt x="45" y="74"/>
                  </a:lnTo>
                  <a:lnTo>
                    <a:pt x="47" y="74"/>
                  </a:lnTo>
                  <a:lnTo>
                    <a:pt x="49" y="75"/>
                  </a:lnTo>
                  <a:lnTo>
                    <a:pt x="52" y="75"/>
                  </a:lnTo>
                  <a:lnTo>
                    <a:pt x="56" y="74"/>
                  </a:lnTo>
                  <a:lnTo>
                    <a:pt x="58" y="73"/>
                  </a:lnTo>
                  <a:lnTo>
                    <a:pt x="60" y="72"/>
                  </a:lnTo>
                  <a:lnTo>
                    <a:pt x="62" y="72"/>
                  </a:lnTo>
                  <a:lnTo>
                    <a:pt x="65" y="73"/>
                  </a:lnTo>
                  <a:lnTo>
                    <a:pt x="66" y="73"/>
                  </a:lnTo>
                  <a:lnTo>
                    <a:pt x="68" y="74"/>
                  </a:lnTo>
                  <a:lnTo>
                    <a:pt x="69" y="75"/>
                  </a:lnTo>
                  <a:lnTo>
                    <a:pt x="70" y="77"/>
                  </a:lnTo>
                  <a:lnTo>
                    <a:pt x="72" y="78"/>
                  </a:lnTo>
                  <a:lnTo>
                    <a:pt x="73" y="80"/>
                  </a:lnTo>
                  <a:lnTo>
                    <a:pt x="75" y="80"/>
                  </a:lnTo>
                  <a:lnTo>
                    <a:pt x="76" y="79"/>
                  </a:lnTo>
                  <a:lnTo>
                    <a:pt x="78" y="79"/>
                  </a:lnTo>
                  <a:lnTo>
                    <a:pt x="78" y="78"/>
                  </a:lnTo>
                  <a:lnTo>
                    <a:pt x="79" y="77"/>
                  </a:lnTo>
                  <a:lnTo>
                    <a:pt x="79" y="76"/>
                  </a:lnTo>
                  <a:lnTo>
                    <a:pt x="80" y="75"/>
                  </a:lnTo>
                  <a:lnTo>
                    <a:pt x="78" y="74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6" y="73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1"/>
                  </a:lnTo>
                  <a:lnTo>
                    <a:pt x="75" y="70"/>
                  </a:lnTo>
                  <a:lnTo>
                    <a:pt x="77" y="69"/>
                  </a:lnTo>
                  <a:lnTo>
                    <a:pt x="78" y="68"/>
                  </a:lnTo>
                  <a:lnTo>
                    <a:pt x="79" y="67"/>
                  </a:lnTo>
                  <a:lnTo>
                    <a:pt x="80" y="67"/>
                  </a:lnTo>
                  <a:lnTo>
                    <a:pt x="81" y="67"/>
                  </a:lnTo>
                  <a:lnTo>
                    <a:pt x="82" y="66"/>
                  </a:lnTo>
                  <a:lnTo>
                    <a:pt x="82" y="65"/>
                  </a:lnTo>
                  <a:lnTo>
                    <a:pt x="83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6" y="64"/>
                  </a:lnTo>
                  <a:lnTo>
                    <a:pt x="87" y="63"/>
                  </a:lnTo>
                  <a:lnTo>
                    <a:pt x="89" y="63"/>
                  </a:lnTo>
                  <a:lnTo>
                    <a:pt x="90" y="62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3" y="60"/>
                  </a:lnTo>
                  <a:lnTo>
                    <a:pt x="94" y="59"/>
                  </a:lnTo>
                  <a:lnTo>
                    <a:pt x="96" y="57"/>
                  </a:lnTo>
                  <a:lnTo>
                    <a:pt x="97" y="56"/>
                  </a:lnTo>
                  <a:lnTo>
                    <a:pt x="98" y="55"/>
                  </a:lnTo>
                  <a:lnTo>
                    <a:pt x="99" y="53"/>
                  </a:lnTo>
                  <a:lnTo>
                    <a:pt x="100" y="51"/>
                  </a:lnTo>
                  <a:lnTo>
                    <a:pt x="100" y="50"/>
                  </a:lnTo>
                  <a:lnTo>
                    <a:pt x="101" y="50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7" y="50"/>
                  </a:lnTo>
                  <a:lnTo>
                    <a:pt x="108" y="50"/>
                  </a:lnTo>
                  <a:lnTo>
                    <a:pt x="109" y="50"/>
                  </a:lnTo>
                  <a:lnTo>
                    <a:pt x="109" y="47"/>
                  </a:lnTo>
                  <a:lnTo>
                    <a:pt x="108" y="45"/>
                  </a:lnTo>
                  <a:lnTo>
                    <a:pt x="108" y="44"/>
                  </a:lnTo>
                  <a:lnTo>
                    <a:pt x="109" y="43"/>
                  </a:lnTo>
                  <a:lnTo>
                    <a:pt x="109" y="42"/>
                  </a:lnTo>
                  <a:lnTo>
                    <a:pt x="110" y="41"/>
                  </a:lnTo>
                  <a:lnTo>
                    <a:pt x="111" y="39"/>
                  </a:lnTo>
                  <a:lnTo>
                    <a:pt x="112" y="38"/>
                  </a:lnTo>
                  <a:lnTo>
                    <a:pt x="113" y="37"/>
                  </a:lnTo>
                  <a:lnTo>
                    <a:pt x="113" y="37"/>
                  </a:lnTo>
                  <a:lnTo>
                    <a:pt x="114" y="36"/>
                  </a:lnTo>
                  <a:lnTo>
                    <a:pt x="114" y="35"/>
                  </a:lnTo>
                  <a:lnTo>
                    <a:pt x="114" y="34"/>
                  </a:lnTo>
                  <a:lnTo>
                    <a:pt x="114" y="33"/>
                  </a:lnTo>
                  <a:lnTo>
                    <a:pt x="114" y="32"/>
                  </a:lnTo>
                  <a:lnTo>
                    <a:pt x="113" y="31"/>
                  </a:lnTo>
                  <a:lnTo>
                    <a:pt x="111" y="31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09" y="31"/>
                  </a:lnTo>
                  <a:lnTo>
                    <a:pt x="109" y="30"/>
                  </a:lnTo>
                  <a:lnTo>
                    <a:pt x="109" y="29"/>
                  </a:lnTo>
                  <a:lnTo>
                    <a:pt x="109" y="27"/>
                  </a:lnTo>
                  <a:lnTo>
                    <a:pt x="109" y="27"/>
                  </a:lnTo>
                  <a:lnTo>
                    <a:pt x="110" y="27"/>
                  </a:lnTo>
                  <a:lnTo>
                    <a:pt x="111" y="26"/>
                  </a:lnTo>
                  <a:lnTo>
                    <a:pt x="112" y="26"/>
                  </a:lnTo>
                  <a:lnTo>
                    <a:pt x="113" y="25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2" y="23"/>
                  </a:lnTo>
                  <a:lnTo>
                    <a:pt x="110" y="22"/>
                  </a:lnTo>
                  <a:lnTo>
                    <a:pt x="109" y="22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6" y="19"/>
                  </a:lnTo>
                  <a:lnTo>
                    <a:pt x="106" y="18"/>
                  </a:lnTo>
                  <a:lnTo>
                    <a:pt x="105" y="18"/>
                  </a:lnTo>
                  <a:lnTo>
                    <a:pt x="105" y="17"/>
                  </a:lnTo>
                  <a:lnTo>
                    <a:pt x="104" y="16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103" y="12"/>
                  </a:lnTo>
                  <a:lnTo>
                    <a:pt x="103" y="11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1" y="11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2" y="2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89" y="3"/>
                  </a:lnTo>
                  <a:lnTo>
                    <a:pt x="87" y="5"/>
                  </a:lnTo>
                  <a:lnTo>
                    <a:pt x="86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3" y="6"/>
                  </a:lnTo>
                  <a:lnTo>
                    <a:pt x="82" y="6"/>
                  </a:lnTo>
                  <a:lnTo>
                    <a:pt x="79" y="6"/>
                  </a:lnTo>
                  <a:lnTo>
                    <a:pt x="76" y="7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69" y="8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4" y="12"/>
                  </a:lnTo>
                  <a:lnTo>
                    <a:pt x="63" y="13"/>
                  </a:lnTo>
                  <a:lnTo>
                    <a:pt x="62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5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3" y="12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49" y="6"/>
                  </a:lnTo>
                  <a:lnTo>
                    <a:pt x="47" y="4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31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626" y="3774"/>
              <a:ext cx="450" cy="456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4" y="52"/>
                </a:cxn>
                <a:cxn ang="0">
                  <a:pos x="10" y="55"/>
                </a:cxn>
                <a:cxn ang="0">
                  <a:pos x="11" y="60"/>
                </a:cxn>
                <a:cxn ang="0">
                  <a:pos x="12" y="65"/>
                </a:cxn>
                <a:cxn ang="0">
                  <a:pos x="19" y="67"/>
                </a:cxn>
                <a:cxn ang="0">
                  <a:pos x="24" y="67"/>
                </a:cxn>
                <a:cxn ang="0">
                  <a:pos x="28" y="64"/>
                </a:cxn>
                <a:cxn ang="0">
                  <a:pos x="31" y="64"/>
                </a:cxn>
                <a:cxn ang="0">
                  <a:pos x="33" y="69"/>
                </a:cxn>
                <a:cxn ang="0">
                  <a:pos x="35" y="73"/>
                </a:cxn>
                <a:cxn ang="0">
                  <a:pos x="36" y="76"/>
                </a:cxn>
                <a:cxn ang="0">
                  <a:pos x="40" y="76"/>
                </a:cxn>
                <a:cxn ang="0">
                  <a:pos x="44" y="75"/>
                </a:cxn>
                <a:cxn ang="0">
                  <a:pos x="49" y="74"/>
                </a:cxn>
                <a:cxn ang="0">
                  <a:pos x="53" y="69"/>
                </a:cxn>
                <a:cxn ang="0">
                  <a:pos x="60" y="68"/>
                </a:cxn>
                <a:cxn ang="0">
                  <a:pos x="68" y="67"/>
                </a:cxn>
                <a:cxn ang="0">
                  <a:pos x="72" y="64"/>
                </a:cxn>
                <a:cxn ang="0">
                  <a:pos x="73" y="60"/>
                </a:cxn>
                <a:cxn ang="0">
                  <a:pos x="71" y="56"/>
                </a:cxn>
                <a:cxn ang="0">
                  <a:pos x="69" y="53"/>
                </a:cxn>
                <a:cxn ang="0">
                  <a:pos x="73" y="51"/>
                </a:cxn>
                <a:cxn ang="0">
                  <a:pos x="75" y="48"/>
                </a:cxn>
                <a:cxn ang="0">
                  <a:pos x="73" y="45"/>
                </a:cxn>
                <a:cxn ang="0">
                  <a:pos x="69" y="40"/>
                </a:cxn>
                <a:cxn ang="0">
                  <a:pos x="66" y="36"/>
                </a:cxn>
                <a:cxn ang="0">
                  <a:pos x="65" y="31"/>
                </a:cxn>
                <a:cxn ang="0">
                  <a:pos x="62" y="27"/>
                </a:cxn>
                <a:cxn ang="0">
                  <a:pos x="59" y="28"/>
                </a:cxn>
                <a:cxn ang="0">
                  <a:pos x="59" y="30"/>
                </a:cxn>
                <a:cxn ang="0">
                  <a:pos x="57" y="30"/>
                </a:cxn>
                <a:cxn ang="0">
                  <a:pos x="53" y="27"/>
                </a:cxn>
                <a:cxn ang="0">
                  <a:pos x="49" y="22"/>
                </a:cxn>
                <a:cxn ang="0">
                  <a:pos x="49" y="19"/>
                </a:cxn>
                <a:cxn ang="0">
                  <a:pos x="55" y="15"/>
                </a:cxn>
                <a:cxn ang="0">
                  <a:pos x="56" y="10"/>
                </a:cxn>
                <a:cxn ang="0">
                  <a:pos x="54" y="7"/>
                </a:cxn>
                <a:cxn ang="0">
                  <a:pos x="49" y="6"/>
                </a:cxn>
                <a:cxn ang="0">
                  <a:pos x="47" y="7"/>
                </a:cxn>
                <a:cxn ang="0">
                  <a:pos x="44" y="7"/>
                </a:cxn>
                <a:cxn ang="0">
                  <a:pos x="41" y="1"/>
                </a:cxn>
                <a:cxn ang="0">
                  <a:pos x="37" y="1"/>
                </a:cxn>
                <a:cxn ang="0">
                  <a:pos x="35" y="4"/>
                </a:cxn>
                <a:cxn ang="0">
                  <a:pos x="34" y="7"/>
                </a:cxn>
                <a:cxn ang="0">
                  <a:pos x="35" y="11"/>
                </a:cxn>
                <a:cxn ang="0">
                  <a:pos x="34" y="13"/>
                </a:cxn>
                <a:cxn ang="0">
                  <a:pos x="33" y="13"/>
                </a:cxn>
                <a:cxn ang="0">
                  <a:pos x="33" y="12"/>
                </a:cxn>
                <a:cxn ang="0">
                  <a:pos x="29" y="12"/>
                </a:cxn>
                <a:cxn ang="0">
                  <a:pos x="26" y="14"/>
                </a:cxn>
                <a:cxn ang="0">
                  <a:pos x="24" y="16"/>
                </a:cxn>
                <a:cxn ang="0">
                  <a:pos x="23" y="18"/>
                </a:cxn>
                <a:cxn ang="0">
                  <a:pos x="23" y="20"/>
                </a:cxn>
                <a:cxn ang="0">
                  <a:pos x="21" y="21"/>
                </a:cxn>
                <a:cxn ang="0">
                  <a:pos x="6" y="28"/>
                </a:cxn>
                <a:cxn ang="0">
                  <a:pos x="3" y="33"/>
                </a:cxn>
                <a:cxn ang="0">
                  <a:pos x="5" y="37"/>
                </a:cxn>
                <a:cxn ang="0">
                  <a:pos x="5" y="39"/>
                </a:cxn>
                <a:cxn ang="0">
                  <a:pos x="2" y="42"/>
                </a:cxn>
              </a:cxnLst>
              <a:rect l="0" t="0" r="r" b="b"/>
              <a:pathLst>
                <a:path w="75" h="76">
                  <a:moveTo>
                    <a:pt x="0" y="43"/>
                  </a:moveTo>
                  <a:lnTo>
                    <a:pt x="0" y="46"/>
                  </a:lnTo>
                  <a:lnTo>
                    <a:pt x="1" y="48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5" y="53"/>
                  </a:lnTo>
                  <a:lnTo>
                    <a:pt x="8" y="54"/>
                  </a:lnTo>
                  <a:lnTo>
                    <a:pt x="10" y="55"/>
                  </a:lnTo>
                  <a:lnTo>
                    <a:pt x="11" y="57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1" y="62"/>
                  </a:lnTo>
                  <a:lnTo>
                    <a:pt x="11" y="64"/>
                  </a:lnTo>
                  <a:lnTo>
                    <a:pt x="12" y="65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9" y="67"/>
                  </a:lnTo>
                  <a:lnTo>
                    <a:pt x="21" y="67"/>
                  </a:lnTo>
                  <a:lnTo>
                    <a:pt x="23" y="67"/>
                  </a:lnTo>
                  <a:lnTo>
                    <a:pt x="24" y="67"/>
                  </a:lnTo>
                  <a:lnTo>
                    <a:pt x="25" y="66"/>
                  </a:lnTo>
                  <a:lnTo>
                    <a:pt x="27" y="65"/>
                  </a:lnTo>
                  <a:lnTo>
                    <a:pt x="28" y="64"/>
                  </a:lnTo>
                  <a:lnTo>
                    <a:pt x="29" y="64"/>
                  </a:lnTo>
                  <a:lnTo>
                    <a:pt x="30" y="63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32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4" y="71"/>
                  </a:lnTo>
                  <a:lnTo>
                    <a:pt x="35" y="73"/>
                  </a:lnTo>
                  <a:lnTo>
                    <a:pt x="35" y="75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41" y="76"/>
                  </a:lnTo>
                  <a:lnTo>
                    <a:pt x="42" y="75"/>
                  </a:lnTo>
                  <a:lnTo>
                    <a:pt x="44" y="75"/>
                  </a:lnTo>
                  <a:lnTo>
                    <a:pt x="47" y="75"/>
                  </a:lnTo>
                  <a:lnTo>
                    <a:pt x="48" y="74"/>
                  </a:lnTo>
                  <a:lnTo>
                    <a:pt x="49" y="74"/>
                  </a:lnTo>
                  <a:lnTo>
                    <a:pt x="51" y="72"/>
                  </a:lnTo>
                  <a:lnTo>
                    <a:pt x="52" y="70"/>
                  </a:lnTo>
                  <a:lnTo>
                    <a:pt x="53" y="69"/>
                  </a:lnTo>
                  <a:lnTo>
                    <a:pt x="54" y="69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4" y="68"/>
                  </a:lnTo>
                  <a:lnTo>
                    <a:pt x="67" y="68"/>
                  </a:lnTo>
                  <a:lnTo>
                    <a:pt x="68" y="67"/>
                  </a:lnTo>
                  <a:lnTo>
                    <a:pt x="69" y="66"/>
                  </a:lnTo>
                  <a:lnTo>
                    <a:pt x="70" y="65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3" y="63"/>
                  </a:lnTo>
                  <a:lnTo>
                    <a:pt x="73" y="60"/>
                  </a:lnTo>
                  <a:lnTo>
                    <a:pt x="72" y="58"/>
                  </a:lnTo>
                  <a:lnTo>
                    <a:pt x="71" y="57"/>
                  </a:lnTo>
                  <a:lnTo>
                    <a:pt x="71" y="56"/>
                  </a:lnTo>
                  <a:lnTo>
                    <a:pt x="70" y="55"/>
                  </a:lnTo>
                  <a:lnTo>
                    <a:pt x="68" y="55"/>
                  </a:lnTo>
                  <a:lnTo>
                    <a:pt x="69" y="53"/>
                  </a:lnTo>
                  <a:lnTo>
                    <a:pt x="70" y="52"/>
                  </a:lnTo>
                  <a:lnTo>
                    <a:pt x="71" y="51"/>
                  </a:lnTo>
                  <a:lnTo>
                    <a:pt x="73" y="51"/>
                  </a:lnTo>
                  <a:lnTo>
                    <a:pt x="74" y="49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47"/>
                  </a:lnTo>
                  <a:lnTo>
                    <a:pt x="74" y="46"/>
                  </a:lnTo>
                  <a:lnTo>
                    <a:pt x="73" y="45"/>
                  </a:lnTo>
                  <a:lnTo>
                    <a:pt x="72" y="44"/>
                  </a:lnTo>
                  <a:lnTo>
                    <a:pt x="70" y="42"/>
                  </a:lnTo>
                  <a:lnTo>
                    <a:pt x="69" y="40"/>
                  </a:lnTo>
                  <a:lnTo>
                    <a:pt x="68" y="38"/>
                  </a:lnTo>
                  <a:lnTo>
                    <a:pt x="67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4" y="29"/>
                  </a:lnTo>
                  <a:lnTo>
                    <a:pt x="63" y="27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60" y="28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7" y="30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3" y="27"/>
                  </a:lnTo>
                  <a:lnTo>
                    <a:pt x="51" y="25"/>
                  </a:lnTo>
                  <a:lnTo>
                    <a:pt x="50" y="23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3" y="16"/>
                  </a:lnTo>
                  <a:lnTo>
                    <a:pt x="55" y="15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4" y="41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43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704" y="3288"/>
              <a:ext cx="342" cy="564"/>
            </a:xfrm>
            <a:custGeom>
              <a:avLst/>
              <a:gdLst/>
              <a:ahLst/>
              <a:cxnLst>
                <a:cxn ang="0">
                  <a:pos x="46" y="92"/>
                </a:cxn>
                <a:cxn ang="0">
                  <a:pos x="48" y="90"/>
                </a:cxn>
                <a:cxn ang="0">
                  <a:pos x="51" y="86"/>
                </a:cxn>
                <a:cxn ang="0">
                  <a:pos x="53" y="83"/>
                </a:cxn>
                <a:cxn ang="0">
                  <a:pos x="54" y="81"/>
                </a:cxn>
                <a:cxn ang="0">
                  <a:pos x="51" y="77"/>
                </a:cxn>
                <a:cxn ang="0">
                  <a:pos x="52" y="73"/>
                </a:cxn>
                <a:cxn ang="0">
                  <a:pos x="49" y="67"/>
                </a:cxn>
                <a:cxn ang="0">
                  <a:pos x="52" y="63"/>
                </a:cxn>
                <a:cxn ang="0">
                  <a:pos x="53" y="60"/>
                </a:cxn>
                <a:cxn ang="0">
                  <a:pos x="52" y="55"/>
                </a:cxn>
                <a:cxn ang="0">
                  <a:pos x="53" y="52"/>
                </a:cxn>
                <a:cxn ang="0">
                  <a:pos x="55" y="52"/>
                </a:cxn>
                <a:cxn ang="0">
                  <a:pos x="51" y="49"/>
                </a:cxn>
                <a:cxn ang="0">
                  <a:pos x="46" y="48"/>
                </a:cxn>
                <a:cxn ang="0">
                  <a:pos x="48" y="41"/>
                </a:cxn>
                <a:cxn ang="0">
                  <a:pos x="46" y="35"/>
                </a:cxn>
                <a:cxn ang="0">
                  <a:pos x="44" y="31"/>
                </a:cxn>
                <a:cxn ang="0">
                  <a:pos x="48" y="27"/>
                </a:cxn>
                <a:cxn ang="0">
                  <a:pos x="51" y="24"/>
                </a:cxn>
                <a:cxn ang="0">
                  <a:pos x="54" y="21"/>
                </a:cxn>
                <a:cxn ang="0">
                  <a:pos x="57" y="20"/>
                </a:cxn>
                <a:cxn ang="0">
                  <a:pos x="56" y="16"/>
                </a:cxn>
                <a:cxn ang="0">
                  <a:pos x="53" y="12"/>
                </a:cxn>
                <a:cxn ang="0">
                  <a:pos x="53" y="11"/>
                </a:cxn>
                <a:cxn ang="0">
                  <a:pos x="49" y="7"/>
                </a:cxn>
                <a:cxn ang="0">
                  <a:pos x="50" y="1"/>
                </a:cxn>
                <a:cxn ang="0">
                  <a:pos x="48" y="1"/>
                </a:cxn>
                <a:cxn ang="0">
                  <a:pos x="42" y="2"/>
                </a:cxn>
                <a:cxn ang="0">
                  <a:pos x="34" y="1"/>
                </a:cxn>
                <a:cxn ang="0">
                  <a:pos x="29" y="3"/>
                </a:cxn>
                <a:cxn ang="0">
                  <a:pos x="19" y="3"/>
                </a:cxn>
                <a:cxn ang="0">
                  <a:pos x="18" y="5"/>
                </a:cxn>
                <a:cxn ang="0">
                  <a:pos x="14" y="8"/>
                </a:cxn>
                <a:cxn ang="0">
                  <a:pos x="12" y="10"/>
                </a:cxn>
                <a:cxn ang="0">
                  <a:pos x="6" y="10"/>
                </a:cxn>
                <a:cxn ang="0">
                  <a:pos x="1" y="13"/>
                </a:cxn>
                <a:cxn ang="0">
                  <a:pos x="1" y="17"/>
                </a:cxn>
                <a:cxn ang="0">
                  <a:pos x="1" y="27"/>
                </a:cxn>
                <a:cxn ang="0">
                  <a:pos x="3" y="33"/>
                </a:cxn>
                <a:cxn ang="0">
                  <a:pos x="6" y="38"/>
                </a:cxn>
                <a:cxn ang="0">
                  <a:pos x="3" y="43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2" y="55"/>
                </a:cxn>
                <a:cxn ang="0">
                  <a:pos x="14" y="55"/>
                </a:cxn>
                <a:cxn ang="0">
                  <a:pos x="19" y="62"/>
                </a:cxn>
                <a:cxn ang="0">
                  <a:pos x="20" y="66"/>
                </a:cxn>
                <a:cxn ang="0">
                  <a:pos x="24" y="67"/>
                </a:cxn>
                <a:cxn ang="0">
                  <a:pos x="25" y="69"/>
                </a:cxn>
                <a:cxn ang="0">
                  <a:pos x="22" y="72"/>
                </a:cxn>
                <a:cxn ang="0">
                  <a:pos x="22" y="75"/>
                </a:cxn>
                <a:cxn ang="0">
                  <a:pos x="23" y="74"/>
                </a:cxn>
                <a:cxn ang="0">
                  <a:pos x="25" y="76"/>
                </a:cxn>
                <a:cxn ang="0">
                  <a:pos x="27" y="82"/>
                </a:cxn>
                <a:cxn ang="0">
                  <a:pos x="30" y="87"/>
                </a:cxn>
                <a:cxn ang="0">
                  <a:pos x="38" y="87"/>
                </a:cxn>
                <a:cxn ang="0">
                  <a:pos x="43" y="88"/>
                </a:cxn>
                <a:cxn ang="0">
                  <a:pos x="44" y="92"/>
                </a:cxn>
              </a:cxnLst>
              <a:rect l="0" t="0" r="r" b="b"/>
              <a:pathLst>
                <a:path w="57" h="94">
                  <a:moveTo>
                    <a:pt x="43" y="94"/>
                  </a:moveTo>
                  <a:lnTo>
                    <a:pt x="44" y="94"/>
                  </a:lnTo>
                  <a:lnTo>
                    <a:pt x="45" y="93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6" y="91"/>
                  </a:lnTo>
                  <a:lnTo>
                    <a:pt x="47" y="91"/>
                  </a:lnTo>
                  <a:lnTo>
                    <a:pt x="48" y="90"/>
                  </a:lnTo>
                  <a:lnTo>
                    <a:pt x="49" y="90"/>
                  </a:lnTo>
                  <a:lnTo>
                    <a:pt x="50" y="89"/>
                  </a:lnTo>
                  <a:lnTo>
                    <a:pt x="51" y="89"/>
                  </a:lnTo>
                  <a:lnTo>
                    <a:pt x="51" y="86"/>
                  </a:lnTo>
                  <a:lnTo>
                    <a:pt x="51" y="85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4" y="83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3" y="80"/>
                  </a:lnTo>
                  <a:lnTo>
                    <a:pt x="52" y="79"/>
                  </a:lnTo>
                  <a:lnTo>
                    <a:pt x="51" y="79"/>
                  </a:lnTo>
                  <a:lnTo>
                    <a:pt x="51" y="77"/>
                  </a:lnTo>
                  <a:lnTo>
                    <a:pt x="51" y="75"/>
                  </a:lnTo>
                  <a:lnTo>
                    <a:pt x="51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0" y="71"/>
                  </a:lnTo>
                  <a:lnTo>
                    <a:pt x="49" y="69"/>
                  </a:lnTo>
                  <a:lnTo>
                    <a:pt x="49" y="68"/>
                  </a:lnTo>
                  <a:lnTo>
                    <a:pt x="49" y="67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3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3"/>
                  </a:lnTo>
                  <a:lnTo>
                    <a:pt x="52" y="52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50"/>
                  </a:lnTo>
                  <a:lnTo>
                    <a:pt x="54" y="50"/>
                  </a:lnTo>
                  <a:lnTo>
                    <a:pt x="53" y="49"/>
                  </a:lnTo>
                  <a:lnTo>
                    <a:pt x="51" y="49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6" y="47"/>
                  </a:lnTo>
                  <a:lnTo>
                    <a:pt x="46" y="45"/>
                  </a:lnTo>
                  <a:lnTo>
                    <a:pt x="47" y="43"/>
                  </a:lnTo>
                  <a:lnTo>
                    <a:pt x="48" y="41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5" y="35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5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9" y="25"/>
                  </a:lnTo>
                  <a:lnTo>
                    <a:pt x="51" y="24"/>
                  </a:lnTo>
                  <a:lnTo>
                    <a:pt x="52" y="23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0"/>
                  </a:lnTo>
                  <a:lnTo>
                    <a:pt x="57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0" y="9"/>
                  </a:lnTo>
                  <a:lnTo>
                    <a:pt x="49" y="7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11" y="54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55"/>
                  </a:lnTo>
                  <a:lnTo>
                    <a:pt x="14" y="55"/>
                  </a:lnTo>
                  <a:lnTo>
                    <a:pt x="16" y="56"/>
                  </a:lnTo>
                  <a:lnTo>
                    <a:pt x="17" y="58"/>
                  </a:lnTo>
                  <a:lnTo>
                    <a:pt x="18" y="60"/>
                  </a:lnTo>
                  <a:lnTo>
                    <a:pt x="19" y="6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5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3" y="67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8"/>
                  </a:lnTo>
                  <a:lnTo>
                    <a:pt x="25" y="69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2" y="71"/>
                  </a:lnTo>
                  <a:lnTo>
                    <a:pt x="22" y="72"/>
                  </a:lnTo>
                  <a:lnTo>
                    <a:pt x="22" y="73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25" y="76"/>
                  </a:lnTo>
                  <a:lnTo>
                    <a:pt x="26" y="77"/>
                  </a:lnTo>
                  <a:lnTo>
                    <a:pt x="26" y="78"/>
                  </a:lnTo>
                  <a:lnTo>
                    <a:pt x="27" y="79"/>
                  </a:lnTo>
                  <a:lnTo>
                    <a:pt x="27" y="82"/>
                  </a:lnTo>
                  <a:lnTo>
                    <a:pt x="28" y="84"/>
                  </a:lnTo>
                  <a:lnTo>
                    <a:pt x="29" y="85"/>
                  </a:lnTo>
                  <a:lnTo>
                    <a:pt x="29" y="86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33" y="87"/>
                  </a:lnTo>
                  <a:lnTo>
                    <a:pt x="35" y="87"/>
                  </a:lnTo>
                  <a:lnTo>
                    <a:pt x="38" y="87"/>
                  </a:lnTo>
                  <a:lnTo>
                    <a:pt x="39" y="87"/>
                  </a:lnTo>
                  <a:lnTo>
                    <a:pt x="41" y="87"/>
                  </a:lnTo>
                  <a:lnTo>
                    <a:pt x="42" y="87"/>
                  </a:lnTo>
                  <a:lnTo>
                    <a:pt x="43" y="88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44" y="91"/>
                  </a:lnTo>
                  <a:lnTo>
                    <a:pt x="44" y="92"/>
                  </a:lnTo>
                  <a:lnTo>
                    <a:pt x="43" y="94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914" y="3444"/>
              <a:ext cx="318" cy="516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5"/>
                </a:cxn>
                <a:cxn ang="0">
                  <a:pos x="20" y="7"/>
                </a:cxn>
                <a:cxn ang="0">
                  <a:pos x="21" y="8"/>
                </a:cxn>
                <a:cxn ang="0">
                  <a:pos x="24" y="9"/>
                </a:cxn>
                <a:cxn ang="0">
                  <a:pos x="26" y="10"/>
                </a:cxn>
                <a:cxn ang="0">
                  <a:pos x="30" y="8"/>
                </a:cxn>
                <a:cxn ang="0">
                  <a:pos x="32" y="9"/>
                </a:cxn>
                <a:cxn ang="0">
                  <a:pos x="35" y="10"/>
                </a:cxn>
                <a:cxn ang="0">
                  <a:pos x="38" y="13"/>
                </a:cxn>
                <a:cxn ang="0">
                  <a:pos x="40" y="16"/>
                </a:cxn>
                <a:cxn ang="0">
                  <a:pos x="42" y="21"/>
                </a:cxn>
                <a:cxn ang="0">
                  <a:pos x="45" y="23"/>
                </a:cxn>
                <a:cxn ang="0">
                  <a:pos x="46" y="25"/>
                </a:cxn>
                <a:cxn ang="0">
                  <a:pos x="47" y="31"/>
                </a:cxn>
                <a:cxn ang="0">
                  <a:pos x="46" y="35"/>
                </a:cxn>
                <a:cxn ang="0">
                  <a:pos x="49" y="38"/>
                </a:cxn>
                <a:cxn ang="0">
                  <a:pos x="49" y="41"/>
                </a:cxn>
                <a:cxn ang="0">
                  <a:pos x="52" y="43"/>
                </a:cxn>
                <a:cxn ang="0">
                  <a:pos x="52" y="47"/>
                </a:cxn>
                <a:cxn ang="0">
                  <a:pos x="49" y="50"/>
                </a:cxn>
                <a:cxn ang="0">
                  <a:pos x="47" y="56"/>
                </a:cxn>
                <a:cxn ang="0">
                  <a:pos x="44" y="58"/>
                </a:cxn>
                <a:cxn ang="0">
                  <a:pos x="40" y="63"/>
                </a:cxn>
                <a:cxn ang="0">
                  <a:pos x="36" y="68"/>
                </a:cxn>
                <a:cxn ang="0">
                  <a:pos x="31" y="70"/>
                </a:cxn>
                <a:cxn ang="0">
                  <a:pos x="30" y="76"/>
                </a:cxn>
                <a:cxn ang="0">
                  <a:pos x="25" y="80"/>
                </a:cxn>
                <a:cxn ang="0">
                  <a:pos x="16" y="82"/>
                </a:cxn>
                <a:cxn ang="0">
                  <a:pos x="11" y="84"/>
                </a:cxn>
                <a:cxn ang="0">
                  <a:pos x="9" y="86"/>
                </a:cxn>
                <a:cxn ang="0">
                  <a:pos x="5" y="85"/>
                </a:cxn>
                <a:cxn ang="0">
                  <a:pos x="2" y="81"/>
                </a:cxn>
                <a:cxn ang="0">
                  <a:pos x="0" y="76"/>
                </a:cxn>
                <a:cxn ang="0">
                  <a:pos x="2" y="73"/>
                </a:cxn>
                <a:cxn ang="0">
                  <a:pos x="6" y="72"/>
                </a:cxn>
                <a:cxn ang="0">
                  <a:pos x="8" y="70"/>
                </a:cxn>
                <a:cxn ang="0">
                  <a:pos x="11" y="65"/>
                </a:cxn>
                <a:cxn ang="0">
                  <a:pos x="15" y="63"/>
                </a:cxn>
                <a:cxn ang="0">
                  <a:pos x="16" y="61"/>
                </a:cxn>
                <a:cxn ang="0">
                  <a:pos x="18" y="57"/>
                </a:cxn>
                <a:cxn ang="0">
                  <a:pos x="18" y="54"/>
                </a:cxn>
                <a:cxn ang="0">
                  <a:pos x="16" y="51"/>
                </a:cxn>
                <a:cxn ang="0">
                  <a:pos x="16" y="46"/>
                </a:cxn>
                <a:cxn ang="0">
                  <a:pos x="16" y="41"/>
                </a:cxn>
                <a:cxn ang="0">
                  <a:pos x="18" y="37"/>
                </a:cxn>
                <a:cxn ang="0">
                  <a:pos x="17" y="33"/>
                </a:cxn>
                <a:cxn ang="0">
                  <a:pos x="17" y="31"/>
                </a:cxn>
                <a:cxn ang="0">
                  <a:pos x="19" y="28"/>
                </a:cxn>
                <a:cxn ang="0">
                  <a:pos x="17" y="24"/>
                </a:cxn>
                <a:cxn ang="0">
                  <a:pos x="14" y="22"/>
                </a:cxn>
                <a:cxn ang="0">
                  <a:pos x="11" y="20"/>
                </a:cxn>
                <a:cxn ang="0">
                  <a:pos x="12" y="18"/>
                </a:cxn>
                <a:cxn ang="0">
                  <a:pos x="13" y="18"/>
                </a:cxn>
                <a:cxn ang="0">
                  <a:pos x="13" y="13"/>
                </a:cxn>
                <a:cxn ang="0">
                  <a:pos x="9" y="6"/>
                </a:cxn>
                <a:cxn ang="0">
                  <a:pos x="10" y="2"/>
                </a:cxn>
                <a:cxn ang="0">
                  <a:pos x="13" y="1"/>
                </a:cxn>
                <a:cxn ang="0">
                  <a:pos x="15" y="2"/>
                </a:cxn>
                <a:cxn ang="0">
                  <a:pos x="13" y="0"/>
                </a:cxn>
              </a:cxnLst>
              <a:rect l="0" t="0" r="r" b="b"/>
              <a:pathLst>
                <a:path w="53" h="86">
                  <a:moveTo>
                    <a:pt x="13" y="0"/>
                  </a:move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7" y="11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0" y="16"/>
                  </a:lnTo>
                  <a:lnTo>
                    <a:pt x="40" y="17"/>
                  </a:lnTo>
                  <a:lnTo>
                    <a:pt x="41" y="19"/>
                  </a:lnTo>
                  <a:lnTo>
                    <a:pt x="42" y="21"/>
                  </a:lnTo>
                  <a:lnTo>
                    <a:pt x="43" y="22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6" y="35"/>
                  </a:lnTo>
                  <a:lnTo>
                    <a:pt x="47" y="36"/>
                  </a:lnTo>
                  <a:lnTo>
                    <a:pt x="48" y="37"/>
                  </a:lnTo>
                  <a:lnTo>
                    <a:pt x="49" y="38"/>
                  </a:lnTo>
                  <a:lnTo>
                    <a:pt x="49" y="39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50" y="42"/>
                  </a:lnTo>
                  <a:lnTo>
                    <a:pt x="52" y="42"/>
                  </a:lnTo>
                  <a:lnTo>
                    <a:pt x="52" y="43"/>
                  </a:lnTo>
                  <a:lnTo>
                    <a:pt x="53" y="45"/>
                  </a:lnTo>
                  <a:lnTo>
                    <a:pt x="53" y="46"/>
                  </a:lnTo>
                  <a:lnTo>
                    <a:pt x="52" y="47"/>
                  </a:lnTo>
                  <a:lnTo>
                    <a:pt x="52" y="48"/>
                  </a:lnTo>
                  <a:lnTo>
                    <a:pt x="51" y="49"/>
                  </a:lnTo>
                  <a:lnTo>
                    <a:pt x="49" y="50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47" y="56"/>
                  </a:lnTo>
                  <a:lnTo>
                    <a:pt x="46" y="57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9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9" y="64"/>
                  </a:lnTo>
                  <a:lnTo>
                    <a:pt x="37" y="66"/>
                  </a:lnTo>
                  <a:lnTo>
                    <a:pt x="36" y="68"/>
                  </a:lnTo>
                  <a:lnTo>
                    <a:pt x="35" y="69"/>
                  </a:lnTo>
                  <a:lnTo>
                    <a:pt x="33" y="70"/>
                  </a:lnTo>
                  <a:lnTo>
                    <a:pt x="31" y="70"/>
                  </a:lnTo>
                  <a:lnTo>
                    <a:pt x="31" y="72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29" y="77"/>
                  </a:lnTo>
                  <a:lnTo>
                    <a:pt x="27" y="79"/>
                  </a:lnTo>
                  <a:lnTo>
                    <a:pt x="25" y="80"/>
                  </a:lnTo>
                  <a:lnTo>
                    <a:pt x="23" y="81"/>
                  </a:lnTo>
                  <a:lnTo>
                    <a:pt x="20" y="81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1" y="83"/>
                  </a:lnTo>
                  <a:lnTo>
                    <a:pt x="11" y="84"/>
                  </a:lnTo>
                  <a:lnTo>
                    <a:pt x="10" y="85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8" y="86"/>
                  </a:lnTo>
                  <a:lnTo>
                    <a:pt x="7" y="86"/>
                  </a:lnTo>
                  <a:lnTo>
                    <a:pt x="5" y="85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2" y="81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2" y="73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8" y="58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18" y="54"/>
                  </a:lnTo>
                  <a:lnTo>
                    <a:pt x="17" y="53"/>
                  </a:lnTo>
                  <a:lnTo>
                    <a:pt x="15" y="52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6" y="41"/>
                  </a:lnTo>
                  <a:lnTo>
                    <a:pt x="16" y="39"/>
                  </a:lnTo>
                  <a:lnTo>
                    <a:pt x="17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7" y="33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28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7" y="24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0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992" y="3642"/>
              <a:ext cx="798" cy="492"/>
            </a:xfrm>
            <a:custGeom>
              <a:avLst/>
              <a:gdLst/>
              <a:ahLst/>
              <a:cxnLst>
                <a:cxn ang="0">
                  <a:pos x="6" y="62"/>
                </a:cxn>
                <a:cxn ang="0">
                  <a:pos x="11" y="67"/>
                </a:cxn>
                <a:cxn ang="0">
                  <a:pos x="12" y="72"/>
                </a:cxn>
                <a:cxn ang="0">
                  <a:pos x="11" y="82"/>
                </a:cxn>
                <a:cxn ang="0">
                  <a:pos x="23" y="75"/>
                </a:cxn>
                <a:cxn ang="0">
                  <a:pos x="29" y="73"/>
                </a:cxn>
                <a:cxn ang="0">
                  <a:pos x="38" y="68"/>
                </a:cxn>
                <a:cxn ang="0">
                  <a:pos x="45" y="65"/>
                </a:cxn>
                <a:cxn ang="0">
                  <a:pos x="50" y="63"/>
                </a:cxn>
                <a:cxn ang="0">
                  <a:pos x="52" y="66"/>
                </a:cxn>
                <a:cxn ang="0">
                  <a:pos x="57" y="65"/>
                </a:cxn>
                <a:cxn ang="0">
                  <a:pos x="71" y="66"/>
                </a:cxn>
                <a:cxn ang="0">
                  <a:pos x="76" y="73"/>
                </a:cxn>
                <a:cxn ang="0">
                  <a:pos x="85" y="77"/>
                </a:cxn>
                <a:cxn ang="0">
                  <a:pos x="92" y="80"/>
                </a:cxn>
                <a:cxn ang="0">
                  <a:pos x="96" y="77"/>
                </a:cxn>
                <a:cxn ang="0">
                  <a:pos x="107" y="79"/>
                </a:cxn>
                <a:cxn ang="0">
                  <a:pos x="113" y="81"/>
                </a:cxn>
                <a:cxn ang="0">
                  <a:pos x="120" y="78"/>
                </a:cxn>
                <a:cxn ang="0">
                  <a:pos x="128" y="73"/>
                </a:cxn>
                <a:cxn ang="0">
                  <a:pos x="126" y="70"/>
                </a:cxn>
                <a:cxn ang="0">
                  <a:pos x="129" y="67"/>
                </a:cxn>
                <a:cxn ang="0">
                  <a:pos x="131" y="68"/>
                </a:cxn>
                <a:cxn ang="0">
                  <a:pos x="127" y="63"/>
                </a:cxn>
                <a:cxn ang="0">
                  <a:pos x="123" y="60"/>
                </a:cxn>
                <a:cxn ang="0">
                  <a:pos x="122" y="45"/>
                </a:cxn>
                <a:cxn ang="0">
                  <a:pos x="128" y="38"/>
                </a:cxn>
                <a:cxn ang="0">
                  <a:pos x="130" y="28"/>
                </a:cxn>
                <a:cxn ang="0">
                  <a:pos x="130" y="20"/>
                </a:cxn>
                <a:cxn ang="0">
                  <a:pos x="128" y="15"/>
                </a:cxn>
                <a:cxn ang="0">
                  <a:pos x="129" y="14"/>
                </a:cxn>
                <a:cxn ang="0">
                  <a:pos x="133" y="13"/>
                </a:cxn>
                <a:cxn ang="0">
                  <a:pos x="130" y="7"/>
                </a:cxn>
                <a:cxn ang="0">
                  <a:pos x="120" y="8"/>
                </a:cxn>
                <a:cxn ang="0">
                  <a:pos x="110" y="4"/>
                </a:cxn>
                <a:cxn ang="0">
                  <a:pos x="105" y="0"/>
                </a:cxn>
                <a:cxn ang="0">
                  <a:pos x="96" y="3"/>
                </a:cxn>
                <a:cxn ang="0">
                  <a:pos x="92" y="5"/>
                </a:cxn>
                <a:cxn ang="0">
                  <a:pos x="84" y="8"/>
                </a:cxn>
                <a:cxn ang="0">
                  <a:pos x="81" y="7"/>
                </a:cxn>
                <a:cxn ang="0">
                  <a:pos x="75" y="14"/>
                </a:cxn>
                <a:cxn ang="0">
                  <a:pos x="71" y="20"/>
                </a:cxn>
                <a:cxn ang="0">
                  <a:pos x="67" y="26"/>
                </a:cxn>
                <a:cxn ang="0">
                  <a:pos x="63" y="35"/>
                </a:cxn>
                <a:cxn ang="0">
                  <a:pos x="59" y="36"/>
                </a:cxn>
                <a:cxn ang="0">
                  <a:pos x="50" y="42"/>
                </a:cxn>
                <a:cxn ang="0">
                  <a:pos x="32" y="42"/>
                </a:cxn>
                <a:cxn ang="0">
                  <a:pos x="27" y="38"/>
                </a:cxn>
                <a:cxn ang="0">
                  <a:pos x="21" y="37"/>
                </a:cxn>
                <a:cxn ang="0">
                  <a:pos x="17" y="43"/>
                </a:cxn>
                <a:cxn ang="0">
                  <a:pos x="12" y="48"/>
                </a:cxn>
                <a:cxn ang="0">
                  <a:pos x="4" y="50"/>
                </a:cxn>
              </a:cxnLst>
              <a:rect l="0" t="0" r="r" b="b"/>
              <a:pathLst>
                <a:path w="133" h="82">
                  <a:moveTo>
                    <a:pt x="0" y="50"/>
                  </a:moveTo>
                  <a:lnTo>
                    <a:pt x="2" y="52"/>
                  </a:lnTo>
                  <a:lnTo>
                    <a:pt x="4" y="55"/>
                  </a:lnTo>
                  <a:lnTo>
                    <a:pt x="5" y="58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8" y="64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69"/>
                  </a:lnTo>
                  <a:lnTo>
                    <a:pt x="13" y="70"/>
                  </a:lnTo>
                  <a:lnTo>
                    <a:pt x="12" y="71"/>
                  </a:lnTo>
                  <a:lnTo>
                    <a:pt x="12" y="72"/>
                  </a:lnTo>
                  <a:lnTo>
                    <a:pt x="10" y="73"/>
                  </a:lnTo>
                  <a:lnTo>
                    <a:pt x="8" y="75"/>
                  </a:lnTo>
                  <a:lnTo>
                    <a:pt x="9" y="77"/>
                  </a:lnTo>
                  <a:lnTo>
                    <a:pt x="9" y="78"/>
                  </a:lnTo>
                  <a:lnTo>
                    <a:pt x="11" y="82"/>
                  </a:lnTo>
                  <a:lnTo>
                    <a:pt x="16" y="81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3" y="75"/>
                  </a:lnTo>
                  <a:lnTo>
                    <a:pt x="24" y="75"/>
                  </a:lnTo>
                  <a:lnTo>
                    <a:pt x="25" y="74"/>
                  </a:lnTo>
                  <a:lnTo>
                    <a:pt x="26" y="74"/>
                  </a:lnTo>
                  <a:lnTo>
                    <a:pt x="27" y="73"/>
                  </a:lnTo>
                  <a:lnTo>
                    <a:pt x="29" y="73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39" y="67"/>
                  </a:lnTo>
                  <a:lnTo>
                    <a:pt x="41" y="66"/>
                  </a:lnTo>
                  <a:lnTo>
                    <a:pt x="42" y="65"/>
                  </a:lnTo>
                  <a:lnTo>
                    <a:pt x="43" y="65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8" y="64"/>
                  </a:lnTo>
                  <a:lnTo>
                    <a:pt x="49" y="62"/>
                  </a:lnTo>
                  <a:lnTo>
                    <a:pt x="50" y="63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1" y="65"/>
                  </a:lnTo>
                  <a:lnTo>
                    <a:pt x="52" y="65"/>
                  </a:lnTo>
                  <a:lnTo>
                    <a:pt x="52" y="66"/>
                  </a:lnTo>
                  <a:lnTo>
                    <a:pt x="53" y="66"/>
                  </a:lnTo>
                  <a:lnTo>
                    <a:pt x="54" y="65"/>
                  </a:lnTo>
                  <a:lnTo>
                    <a:pt x="55" y="64"/>
                  </a:lnTo>
                  <a:lnTo>
                    <a:pt x="56" y="64"/>
                  </a:lnTo>
                  <a:lnTo>
                    <a:pt x="57" y="65"/>
                  </a:lnTo>
                  <a:lnTo>
                    <a:pt x="59" y="66"/>
                  </a:lnTo>
                  <a:lnTo>
                    <a:pt x="61" y="67"/>
                  </a:lnTo>
                  <a:lnTo>
                    <a:pt x="63" y="67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3" y="67"/>
                  </a:lnTo>
                  <a:lnTo>
                    <a:pt x="74" y="68"/>
                  </a:lnTo>
                  <a:lnTo>
                    <a:pt x="75" y="70"/>
                  </a:lnTo>
                  <a:lnTo>
                    <a:pt x="75" y="71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7" y="76"/>
                  </a:lnTo>
                  <a:lnTo>
                    <a:pt x="78" y="77"/>
                  </a:lnTo>
                  <a:lnTo>
                    <a:pt x="82" y="77"/>
                  </a:lnTo>
                  <a:lnTo>
                    <a:pt x="85" y="77"/>
                  </a:lnTo>
                  <a:lnTo>
                    <a:pt x="86" y="78"/>
                  </a:lnTo>
                  <a:lnTo>
                    <a:pt x="88" y="78"/>
                  </a:lnTo>
                  <a:lnTo>
                    <a:pt x="90" y="79"/>
                  </a:lnTo>
                  <a:lnTo>
                    <a:pt x="91" y="79"/>
                  </a:lnTo>
                  <a:lnTo>
                    <a:pt x="92" y="80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4" y="78"/>
                  </a:lnTo>
                  <a:lnTo>
                    <a:pt x="95" y="77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4" y="78"/>
                  </a:lnTo>
                  <a:lnTo>
                    <a:pt x="106" y="79"/>
                  </a:lnTo>
                  <a:lnTo>
                    <a:pt x="107" y="79"/>
                  </a:lnTo>
                  <a:lnTo>
                    <a:pt x="109" y="78"/>
                  </a:lnTo>
                  <a:lnTo>
                    <a:pt x="111" y="77"/>
                  </a:lnTo>
                  <a:lnTo>
                    <a:pt x="111" y="79"/>
                  </a:lnTo>
                  <a:lnTo>
                    <a:pt x="112" y="80"/>
                  </a:lnTo>
                  <a:lnTo>
                    <a:pt x="113" y="81"/>
                  </a:lnTo>
                  <a:lnTo>
                    <a:pt x="114" y="81"/>
                  </a:lnTo>
                  <a:lnTo>
                    <a:pt x="115" y="81"/>
                  </a:lnTo>
                  <a:lnTo>
                    <a:pt x="117" y="80"/>
                  </a:lnTo>
                  <a:lnTo>
                    <a:pt x="120" y="79"/>
                  </a:lnTo>
                  <a:lnTo>
                    <a:pt x="120" y="78"/>
                  </a:lnTo>
                  <a:lnTo>
                    <a:pt x="121" y="77"/>
                  </a:lnTo>
                  <a:lnTo>
                    <a:pt x="123" y="76"/>
                  </a:lnTo>
                  <a:lnTo>
                    <a:pt x="125" y="76"/>
                  </a:lnTo>
                  <a:lnTo>
                    <a:pt x="127" y="75"/>
                  </a:lnTo>
                  <a:lnTo>
                    <a:pt x="128" y="73"/>
                  </a:lnTo>
                  <a:lnTo>
                    <a:pt x="128" y="72"/>
                  </a:lnTo>
                  <a:lnTo>
                    <a:pt x="127" y="71"/>
                  </a:lnTo>
                  <a:lnTo>
                    <a:pt x="127" y="71"/>
                  </a:lnTo>
                  <a:lnTo>
                    <a:pt x="126" y="70"/>
                  </a:lnTo>
                  <a:lnTo>
                    <a:pt x="126" y="70"/>
                  </a:lnTo>
                  <a:lnTo>
                    <a:pt x="127" y="69"/>
                  </a:lnTo>
                  <a:lnTo>
                    <a:pt x="128" y="69"/>
                  </a:lnTo>
                  <a:lnTo>
                    <a:pt x="129" y="69"/>
                  </a:lnTo>
                  <a:lnTo>
                    <a:pt x="128" y="68"/>
                  </a:lnTo>
                  <a:lnTo>
                    <a:pt x="129" y="67"/>
                  </a:lnTo>
                  <a:lnTo>
                    <a:pt x="129" y="67"/>
                  </a:lnTo>
                  <a:lnTo>
                    <a:pt x="130" y="68"/>
                  </a:lnTo>
                  <a:lnTo>
                    <a:pt x="131" y="68"/>
                  </a:lnTo>
                  <a:lnTo>
                    <a:pt x="131" y="69"/>
                  </a:lnTo>
                  <a:lnTo>
                    <a:pt x="131" y="68"/>
                  </a:lnTo>
                  <a:lnTo>
                    <a:pt x="130" y="68"/>
                  </a:lnTo>
                  <a:lnTo>
                    <a:pt x="129" y="67"/>
                  </a:lnTo>
                  <a:lnTo>
                    <a:pt x="128" y="65"/>
                  </a:lnTo>
                  <a:lnTo>
                    <a:pt x="128" y="64"/>
                  </a:lnTo>
                  <a:lnTo>
                    <a:pt x="127" y="63"/>
                  </a:lnTo>
                  <a:lnTo>
                    <a:pt x="127" y="62"/>
                  </a:lnTo>
                  <a:lnTo>
                    <a:pt x="126" y="61"/>
                  </a:lnTo>
                  <a:lnTo>
                    <a:pt x="125" y="60"/>
                  </a:lnTo>
                  <a:lnTo>
                    <a:pt x="124" y="60"/>
                  </a:lnTo>
                  <a:lnTo>
                    <a:pt x="123" y="60"/>
                  </a:lnTo>
                  <a:lnTo>
                    <a:pt x="122" y="56"/>
                  </a:lnTo>
                  <a:lnTo>
                    <a:pt x="121" y="55"/>
                  </a:lnTo>
                  <a:lnTo>
                    <a:pt x="120" y="53"/>
                  </a:lnTo>
                  <a:lnTo>
                    <a:pt x="121" y="49"/>
                  </a:lnTo>
                  <a:lnTo>
                    <a:pt x="122" y="45"/>
                  </a:lnTo>
                  <a:lnTo>
                    <a:pt x="122" y="44"/>
                  </a:lnTo>
                  <a:lnTo>
                    <a:pt x="123" y="42"/>
                  </a:lnTo>
                  <a:lnTo>
                    <a:pt x="125" y="41"/>
                  </a:lnTo>
                  <a:lnTo>
                    <a:pt x="127" y="40"/>
                  </a:lnTo>
                  <a:lnTo>
                    <a:pt x="128" y="38"/>
                  </a:lnTo>
                  <a:lnTo>
                    <a:pt x="129" y="36"/>
                  </a:lnTo>
                  <a:lnTo>
                    <a:pt x="130" y="34"/>
                  </a:lnTo>
                  <a:lnTo>
                    <a:pt x="131" y="32"/>
                  </a:lnTo>
                  <a:lnTo>
                    <a:pt x="131" y="30"/>
                  </a:lnTo>
                  <a:lnTo>
                    <a:pt x="130" y="28"/>
                  </a:lnTo>
                  <a:lnTo>
                    <a:pt x="130" y="26"/>
                  </a:lnTo>
                  <a:lnTo>
                    <a:pt x="129" y="25"/>
                  </a:lnTo>
                  <a:lnTo>
                    <a:pt x="130" y="22"/>
                  </a:lnTo>
                  <a:lnTo>
                    <a:pt x="130" y="21"/>
                  </a:lnTo>
                  <a:lnTo>
                    <a:pt x="130" y="20"/>
                  </a:lnTo>
                  <a:lnTo>
                    <a:pt x="130" y="19"/>
                  </a:lnTo>
                  <a:lnTo>
                    <a:pt x="130" y="18"/>
                  </a:lnTo>
                  <a:lnTo>
                    <a:pt x="129" y="17"/>
                  </a:lnTo>
                  <a:lnTo>
                    <a:pt x="127" y="16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9" y="14"/>
                  </a:lnTo>
                  <a:lnTo>
                    <a:pt x="129" y="15"/>
                  </a:lnTo>
                  <a:lnTo>
                    <a:pt x="131" y="14"/>
                  </a:lnTo>
                  <a:lnTo>
                    <a:pt x="132" y="14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33" y="12"/>
                  </a:lnTo>
                  <a:lnTo>
                    <a:pt x="132" y="10"/>
                  </a:lnTo>
                  <a:lnTo>
                    <a:pt x="130" y="8"/>
                  </a:lnTo>
                  <a:lnTo>
                    <a:pt x="130" y="8"/>
                  </a:lnTo>
                  <a:lnTo>
                    <a:pt x="130" y="7"/>
                  </a:lnTo>
                  <a:lnTo>
                    <a:pt x="128" y="8"/>
                  </a:lnTo>
                  <a:lnTo>
                    <a:pt x="125" y="8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0" y="8"/>
                  </a:lnTo>
                  <a:lnTo>
                    <a:pt x="119" y="7"/>
                  </a:lnTo>
                  <a:lnTo>
                    <a:pt x="118" y="6"/>
                  </a:lnTo>
                  <a:lnTo>
                    <a:pt x="116" y="5"/>
                  </a:lnTo>
                  <a:lnTo>
                    <a:pt x="113" y="4"/>
                  </a:lnTo>
                  <a:lnTo>
                    <a:pt x="110" y="4"/>
                  </a:lnTo>
                  <a:lnTo>
                    <a:pt x="109" y="2"/>
                  </a:lnTo>
                  <a:lnTo>
                    <a:pt x="109" y="1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1"/>
                  </a:lnTo>
                  <a:lnTo>
                    <a:pt x="98" y="2"/>
                  </a:lnTo>
                  <a:lnTo>
                    <a:pt x="97" y="3"/>
                  </a:lnTo>
                  <a:lnTo>
                    <a:pt x="96" y="3"/>
                  </a:lnTo>
                  <a:lnTo>
                    <a:pt x="95" y="4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2" y="5"/>
                  </a:lnTo>
                  <a:lnTo>
                    <a:pt x="91" y="6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6" y="8"/>
                  </a:lnTo>
                  <a:lnTo>
                    <a:pt x="84" y="8"/>
                  </a:lnTo>
                  <a:lnTo>
                    <a:pt x="83" y="9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9" y="8"/>
                  </a:lnTo>
                  <a:lnTo>
                    <a:pt x="77" y="8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5" y="14"/>
                  </a:lnTo>
                  <a:lnTo>
                    <a:pt x="74" y="16"/>
                  </a:lnTo>
                  <a:lnTo>
                    <a:pt x="74" y="17"/>
                  </a:lnTo>
                  <a:lnTo>
                    <a:pt x="73" y="18"/>
                  </a:lnTo>
                  <a:lnTo>
                    <a:pt x="72" y="19"/>
                  </a:lnTo>
                  <a:lnTo>
                    <a:pt x="71" y="20"/>
                  </a:lnTo>
                  <a:lnTo>
                    <a:pt x="70" y="20"/>
                  </a:lnTo>
                  <a:lnTo>
                    <a:pt x="68" y="21"/>
                  </a:lnTo>
                  <a:lnTo>
                    <a:pt x="68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6" y="28"/>
                  </a:lnTo>
                  <a:lnTo>
                    <a:pt x="65" y="30"/>
                  </a:lnTo>
                  <a:lnTo>
                    <a:pt x="65" y="32"/>
                  </a:lnTo>
                  <a:lnTo>
                    <a:pt x="64" y="34"/>
                  </a:lnTo>
                  <a:lnTo>
                    <a:pt x="63" y="35"/>
                  </a:lnTo>
                  <a:lnTo>
                    <a:pt x="62" y="35"/>
                  </a:lnTo>
                  <a:lnTo>
                    <a:pt x="60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8" y="38"/>
                  </a:lnTo>
                  <a:lnTo>
                    <a:pt x="57" y="40"/>
                  </a:lnTo>
                  <a:lnTo>
                    <a:pt x="55" y="41"/>
                  </a:lnTo>
                  <a:lnTo>
                    <a:pt x="54" y="42"/>
                  </a:lnTo>
                  <a:lnTo>
                    <a:pt x="50" y="42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6" y="42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27" y="41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21" y="37"/>
                  </a:lnTo>
                  <a:lnTo>
                    <a:pt x="20" y="38"/>
                  </a:lnTo>
                  <a:lnTo>
                    <a:pt x="19" y="39"/>
                  </a:lnTo>
                  <a:lnTo>
                    <a:pt x="18" y="40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4"/>
                  </a:lnTo>
                  <a:lnTo>
                    <a:pt x="15" y="45"/>
                  </a:lnTo>
                  <a:lnTo>
                    <a:pt x="13" y="46"/>
                  </a:lnTo>
                  <a:lnTo>
                    <a:pt x="12" y="47"/>
                  </a:lnTo>
                  <a:lnTo>
                    <a:pt x="12" y="48"/>
                  </a:lnTo>
                  <a:lnTo>
                    <a:pt x="11" y="48"/>
                  </a:lnTo>
                  <a:lnTo>
                    <a:pt x="10" y="49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1" y="50"/>
                  </a:lnTo>
                  <a:lnTo>
                    <a:pt x="0" y="50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674" y="1836"/>
              <a:ext cx="1230" cy="2064"/>
            </a:xfrm>
            <a:custGeom>
              <a:avLst/>
              <a:gdLst/>
              <a:ahLst/>
              <a:cxnLst>
                <a:cxn ang="0">
                  <a:pos x="78" y="340"/>
                </a:cxn>
                <a:cxn ang="0">
                  <a:pos x="106" y="342"/>
                </a:cxn>
                <a:cxn ang="0">
                  <a:pos x="121" y="327"/>
                </a:cxn>
                <a:cxn ang="0">
                  <a:pos x="130" y="314"/>
                </a:cxn>
                <a:cxn ang="0">
                  <a:pos x="141" y="308"/>
                </a:cxn>
                <a:cxn ang="0">
                  <a:pos x="144" y="296"/>
                </a:cxn>
                <a:cxn ang="0">
                  <a:pos x="141" y="286"/>
                </a:cxn>
                <a:cxn ang="0">
                  <a:pos x="151" y="269"/>
                </a:cxn>
                <a:cxn ang="0">
                  <a:pos x="156" y="251"/>
                </a:cxn>
                <a:cxn ang="0">
                  <a:pos x="151" y="231"/>
                </a:cxn>
                <a:cxn ang="0">
                  <a:pos x="158" y="215"/>
                </a:cxn>
                <a:cxn ang="0">
                  <a:pos x="178" y="209"/>
                </a:cxn>
                <a:cxn ang="0">
                  <a:pos x="183" y="214"/>
                </a:cxn>
                <a:cxn ang="0">
                  <a:pos x="193" y="217"/>
                </a:cxn>
                <a:cxn ang="0">
                  <a:pos x="192" y="208"/>
                </a:cxn>
                <a:cxn ang="0">
                  <a:pos x="201" y="198"/>
                </a:cxn>
                <a:cxn ang="0">
                  <a:pos x="204" y="178"/>
                </a:cxn>
                <a:cxn ang="0">
                  <a:pos x="177" y="172"/>
                </a:cxn>
                <a:cxn ang="0">
                  <a:pos x="151" y="180"/>
                </a:cxn>
                <a:cxn ang="0">
                  <a:pos x="124" y="179"/>
                </a:cxn>
                <a:cxn ang="0">
                  <a:pos x="124" y="156"/>
                </a:cxn>
                <a:cxn ang="0">
                  <a:pos x="113" y="154"/>
                </a:cxn>
                <a:cxn ang="0">
                  <a:pos x="100" y="150"/>
                </a:cxn>
                <a:cxn ang="0">
                  <a:pos x="82" y="158"/>
                </a:cxn>
                <a:cxn ang="0">
                  <a:pos x="76" y="146"/>
                </a:cxn>
                <a:cxn ang="0">
                  <a:pos x="73" y="135"/>
                </a:cxn>
                <a:cxn ang="0">
                  <a:pos x="79" y="122"/>
                </a:cxn>
                <a:cxn ang="0">
                  <a:pos x="87" y="102"/>
                </a:cxn>
                <a:cxn ang="0">
                  <a:pos x="79" y="85"/>
                </a:cxn>
                <a:cxn ang="0">
                  <a:pos x="63" y="68"/>
                </a:cxn>
                <a:cxn ang="0">
                  <a:pos x="58" y="55"/>
                </a:cxn>
                <a:cxn ang="0">
                  <a:pos x="71" y="37"/>
                </a:cxn>
                <a:cxn ang="0">
                  <a:pos x="76" y="23"/>
                </a:cxn>
                <a:cxn ang="0">
                  <a:pos x="63" y="20"/>
                </a:cxn>
                <a:cxn ang="0">
                  <a:pos x="44" y="19"/>
                </a:cxn>
                <a:cxn ang="0">
                  <a:pos x="30" y="13"/>
                </a:cxn>
                <a:cxn ang="0">
                  <a:pos x="18" y="15"/>
                </a:cxn>
                <a:cxn ang="0">
                  <a:pos x="7" y="5"/>
                </a:cxn>
                <a:cxn ang="0">
                  <a:pos x="5" y="18"/>
                </a:cxn>
                <a:cxn ang="0">
                  <a:pos x="13" y="43"/>
                </a:cxn>
                <a:cxn ang="0">
                  <a:pos x="20" y="60"/>
                </a:cxn>
                <a:cxn ang="0">
                  <a:pos x="30" y="78"/>
                </a:cxn>
                <a:cxn ang="0">
                  <a:pos x="26" y="94"/>
                </a:cxn>
                <a:cxn ang="0">
                  <a:pos x="25" y="113"/>
                </a:cxn>
                <a:cxn ang="0">
                  <a:pos x="14" y="128"/>
                </a:cxn>
                <a:cxn ang="0">
                  <a:pos x="24" y="147"/>
                </a:cxn>
                <a:cxn ang="0">
                  <a:pos x="9" y="160"/>
                </a:cxn>
                <a:cxn ang="0">
                  <a:pos x="14" y="177"/>
                </a:cxn>
                <a:cxn ang="0">
                  <a:pos x="30" y="177"/>
                </a:cxn>
                <a:cxn ang="0">
                  <a:pos x="43" y="186"/>
                </a:cxn>
                <a:cxn ang="0">
                  <a:pos x="53" y="198"/>
                </a:cxn>
                <a:cxn ang="0">
                  <a:pos x="49" y="216"/>
                </a:cxn>
                <a:cxn ang="0">
                  <a:pos x="62" y="225"/>
                </a:cxn>
                <a:cxn ang="0">
                  <a:pos x="52" y="238"/>
                </a:cxn>
                <a:cxn ang="0">
                  <a:pos x="59" y="258"/>
                </a:cxn>
                <a:cxn ang="0">
                  <a:pos x="55" y="268"/>
                </a:cxn>
                <a:cxn ang="0">
                  <a:pos x="64" y="278"/>
                </a:cxn>
                <a:cxn ang="0">
                  <a:pos x="77" y="278"/>
                </a:cxn>
                <a:cxn ang="0">
                  <a:pos x="85" y="294"/>
                </a:cxn>
                <a:cxn ang="0">
                  <a:pos x="90" y="318"/>
                </a:cxn>
                <a:cxn ang="0">
                  <a:pos x="76" y="337"/>
                </a:cxn>
              </a:cxnLst>
              <a:rect l="0" t="0" r="r" b="b"/>
              <a:pathLst>
                <a:path w="205" h="344">
                  <a:moveTo>
                    <a:pt x="75" y="337"/>
                  </a:moveTo>
                  <a:lnTo>
                    <a:pt x="77" y="338"/>
                  </a:lnTo>
                  <a:lnTo>
                    <a:pt x="78" y="338"/>
                  </a:lnTo>
                  <a:lnTo>
                    <a:pt x="79" y="338"/>
                  </a:lnTo>
                  <a:lnTo>
                    <a:pt x="79" y="338"/>
                  </a:lnTo>
                  <a:lnTo>
                    <a:pt x="79" y="338"/>
                  </a:lnTo>
                  <a:lnTo>
                    <a:pt x="79" y="338"/>
                  </a:lnTo>
                  <a:lnTo>
                    <a:pt x="79" y="338"/>
                  </a:lnTo>
                  <a:lnTo>
                    <a:pt x="78" y="338"/>
                  </a:lnTo>
                  <a:lnTo>
                    <a:pt x="78" y="339"/>
                  </a:lnTo>
                  <a:lnTo>
                    <a:pt x="78" y="339"/>
                  </a:lnTo>
                  <a:lnTo>
                    <a:pt x="78" y="340"/>
                  </a:lnTo>
                  <a:lnTo>
                    <a:pt x="79" y="340"/>
                  </a:lnTo>
                  <a:lnTo>
                    <a:pt x="80" y="341"/>
                  </a:lnTo>
                  <a:lnTo>
                    <a:pt x="82" y="342"/>
                  </a:lnTo>
                  <a:lnTo>
                    <a:pt x="84" y="342"/>
                  </a:lnTo>
                  <a:lnTo>
                    <a:pt x="87" y="343"/>
                  </a:lnTo>
                  <a:lnTo>
                    <a:pt x="91" y="343"/>
                  </a:lnTo>
                  <a:lnTo>
                    <a:pt x="94" y="343"/>
                  </a:lnTo>
                  <a:lnTo>
                    <a:pt x="96" y="343"/>
                  </a:lnTo>
                  <a:lnTo>
                    <a:pt x="98" y="344"/>
                  </a:lnTo>
                  <a:lnTo>
                    <a:pt x="100" y="344"/>
                  </a:lnTo>
                  <a:lnTo>
                    <a:pt x="102" y="343"/>
                  </a:lnTo>
                  <a:lnTo>
                    <a:pt x="106" y="342"/>
                  </a:lnTo>
                  <a:lnTo>
                    <a:pt x="109" y="340"/>
                  </a:lnTo>
                  <a:lnTo>
                    <a:pt x="110" y="338"/>
                  </a:lnTo>
                  <a:lnTo>
                    <a:pt x="111" y="336"/>
                  </a:lnTo>
                  <a:lnTo>
                    <a:pt x="112" y="336"/>
                  </a:lnTo>
                  <a:lnTo>
                    <a:pt x="113" y="336"/>
                  </a:lnTo>
                  <a:lnTo>
                    <a:pt x="114" y="336"/>
                  </a:lnTo>
                  <a:lnTo>
                    <a:pt x="116" y="337"/>
                  </a:lnTo>
                  <a:lnTo>
                    <a:pt x="117" y="335"/>
                  </a:lnTo>
                  <a:lnTo>
                    <a:pt x="118" y="333"/>
                  </a:lnTo>
                  <a:lnTo>
                    <a:pt x="119" y="330"/>
                  </a:lnTo>
                  <a:lnTo>
                    <a:pt x="120" y="328"/>
                  </a:lnTo>
                  <a:lnTo>
                    <a:pt x="121" y="327"/>
                  </a:lnTo>
                  <a:lnTo>
                    <a:pt x="121" y="325"/>
                  </a:lnTo>
                  <a:lnTo>
                    <a:pt x="122" y="324"/>
                  </a:lnTo>
                  <a:lnTo>
                    <a:pt x="123" y="324"/>
                  </a:lnTo>
                  <a:lnTo>
                    <a:pt x="123" y="324"/>
                  </a:lnTo>
                  <a:lnTo>
                    <a:pt x="124" y="323"/>
                  </a:lnTo>
                  <a:lnTo>
                    <a:pt x="125" y="321"/>
                  </a:lnTo>
                  <a:lnTo>
                    <a:pt x="126" y="320"/>
                  </a:lnTo>
                  <a:lnTo>
                    <a:pt x="126" y="317"/>
                  </a:lnTo>
                  <a:lnTo>
                    <a:pt x="126" y="316"/>
                  </a:lnTo>
                  <a:lnTo>
                    <a:pt x="127" y="315"/>
                  </a:lnTo>
                  <a:lnTo>
                    <a:pt x="128" y="315"/>
                  </a:lnTo>
                  <a:lnTo>
                    <a:pt x="130" y="314"/>
                  </a:lnTo>
                  <a:lnTo>
                    <a:pt x="130" y="312"/>
                  </a:lnTo>
                  <a:lnTo>
                    <a:pt x="131" y="311"/>
                  </a:lnTo>
                  <a:lnTo>
                    <a:pt x="131" y="310"/>
                  </a:lnTo>
                  <a:lnTo>
                    <a:pt x="131" y="309"/>
                  </a:lnTo>
                  <a:lnTo>
                    <a:pt x="132" y="308"/>
                  </a:lnTo>
                  <a:lnTo>
                    <a:pt x="133" y="308"/>
                  </a:lnTo>
                  <a:lnTo>
                    <a:pt x="134" y="308"/>
                  </a:lnTo>
                  <a:lnTo>
                    <a:pt x="135" y="308"/>
                  </a:lnTo>
                  <a:lnTo>
                    <a:pt x="136" y="308"/>
                  </a:lnTo>
                  <a:lnTo>
                    <a:pt x="137" y="308"/>
                  </a:lnTo>
                  <a:lnTo>
                    <a:pt x="139" y="308"/>
                  </a:lnTo>
                  <a:lnTo>
                    <a:pt x="141" y="308"/>
                  </a:lnTo>
                  <a:lnTo>
                    <a:pt x="144" y="308"/>
                  </a:lnTo>
                  <a:lnTo>
                    <a:pt x="145" y="306"/>
                  </a:lnTo>
                  <a:lnTo>
                    <a:pt x="147" y="305"/>
                  </a:lnTo>
                  <a:lnTo>
                    <a:pt x="149" y="303"/>
                  </a:lnTo>
                  <a:lnTo>
                    <a:pt x="151" y="302"/>
                  </a:lnTo>
                  <a:lnTo>
                    <a:pt x="149" y="301"/>
                  </a:lnTo>
                  <a:lnTo>
                    <a:pt x="147" y="301"/>
                  </a:lnTo>
                  <a:lnTo>
                    <a:pt x="146" y="300"/>
                  </a:lnTo>
                  <a:lnTo>
                    <a:pt x="145" y="300"/>
                  </a:lnTo>
                  <a:lnTo>
                    <a:pt x="145" y="299"/>
                  </a:lnTo>
                  <a:lnTo>
                    <a:pt x="145" y="298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43" y="294"/>
                  </a:lnTo>
                  <a:lnTo>
                    <a:pt x="143" y="294"/>
                  </a:lnTo>
                  <a:lnTo>
                    <a:pt x="141" y="293"/>
                  </a:lnTo>
                  <a:lnTo>
                    <a:pt x="140" y="292"/>
                  </a:lnTo>
                  <a:lnTo>
                    <a:pt x="138" y="291"/>
                  </a:lnTo>
                  <a:lnTo>
                    <a:pt x="138" y="290"/>
                  </a:lnTo>
                  <a:lnTo>
                    <a:pt x="138" y="289"/>
                  </a:lnTo>
                  <a:lnTo>
                    <a:pt x="138" y="288"/>
                  </a:lnTo>
                  <a:lnTo>
                    <a:pt x="139" y="287"/>
                  </a:lnTo>
                  <a:lnTo>
                    <a:pt x="140" y="286"/>
                  </a:lnTo>
                  <a:lnTo>
                    <a:pt x="141" y="286"/>
                  </a:lnTo>
                  <a:lnTo>
                    <a:pt x="142" y="286"/>
                  </a:lnTo>
                  <a:lnTo>
                    <a:pt x="144" y="286"/>
                  </a:lnTo>
                  <a:lnTo>
                    <a:pt x="145" y="285"/>
                  </a:lnTo>
                  <a:lnTo>
                    <a:pt x="146" y="285"/>
                  </a:lnTo>
                  <a:lnTo>
                    <a:pt x="147" y="284"/>
                  </a:lnTo>
                  <a:lnTo>
                    <a:pt x="148" y="284"/>
                  </a:lnTo>
                  <a:lnTo>
                    <a:pt x="150" y="283"/>
                  </a:lnTo>
                  <a:lnTo>
                    <a:pt x="151" y="281"/>
                  </a:lnTo>
                  <a:lnTo>
                    <a:pt x="151" y="279"/>
                  </a:lnTo>
                  <a:lnTo>
                    <a:pt x="151" y="275"/>
                  </a:lnTo>
                  <a:lnTo>
                    <a:pt x="151" y="271"/>
                  </a:lnTo>
                  <a:lnTo>
                    <a:pt x="151" y="269"/>
                  </a:lnTo>
                  <a:lnTo>
                    <a:pt x="152" y="266"/>
                  </a:lnTo>
                  <a:lnTo>
                    <a:pt x="151" y="265"/>
                  </a:lnTo>
                  <a:lnTo>
                    <a:pt x="151" y="263"/>
                  </a:lnTo>
                  <a:lnTo>
                    <a:pt x="150" y="262"/>
                  </a:lnTo>
                  <a:lnTo>
                    <a:pt x="150" y="261"/>
                  </a:lnTo>
                  <a:lnTo>
                    <a:pt x="150" y="260"/>
                  </a:lnTo>
                  <a:lnTo>
                    <a:pt x="150" y="259"/>
                  </a:lnTo>
                  <a:lnTo>
                    <a:pt x="151" y="258"/>
                  </a:lnTo>
                  <a:lnTo>
                    <a:pt x="153" y="256"/>
                  </a:lnTo>
                  <a:lnTo>
                    <a:pt x="154" y="255"/>
                  </a:lnTo>
                  <a:lnTo>
                    <a:pt x="154" y="253"/>
                  </a:lnTo>
                  <a:lnTo>
                    <a:pt x="156" y="251"/>
                  </a:lnTo>
                  <a:lnTo>
                    <a:pt x="157" y="249"/>
                  </a:lnTo>
                  <a:lnTo>
                    <a:pt x="158" y="247"/>
                  </a:lnTo>
                  <a:lnTo>
                    <a:pt x="159" y="246"/>
                  </a:lnTo>
                  <a:lnTo>
                    <a:pt x="159" y="243"/>
                  </a:lnTo>
                  <a:lnTo>
                    <a:pt x="159" y="241"/>
                  </a:lnTo>
                  <a:lnTo>
                    <a:pt x="158" y="239"/>
                  </a:lnTo>
                  <a:lnTo>
                    <a:pt x="158" y="238"/>
                  </a:lnTo>
                  <a:lnTo>
                    <a:pt x="157" y="236"/>
                  </a:lnTo>
                  <a:lnTo>
                    <a:pt x="155" y="235"/>
                  </a:lnTo>
                  <a:lnTo>
                    <a:pt x="153" y="234"/>
                  </a:lnTo>
                  <a:lnTo>
                    <a:pt x="151" y="233"/>
                  </a:lnTo>
                  <a:lnTo>
                    <a:pt x="151" y="231"/>
                  </a:lnTo>
                  <a:lnTo>
                    <a:pt x="150" y="230"/>
                  </a:lnTo>
                  <a:lnTo>
                    <a:pt x="151" y="229"/>
                  </a:lnTo>
                  <a:lnTo>
                    <a:pt x="151" y="228"/>
                  </a:lnTo>
                  <a:lnTo>
                    <a:pt x="152" y="227"/>
                  </a:lnTo>
                  <a:lnTo>
                    <a:pt x="153" y="226"/>
                  </a:lnTo>
                  <a:lnTo>
                    <a:pt x="154" y="224"/>
                  </a:lnTo>
                  <a:lnTo>
                    <a:pt x="155" y="222"/>
                  </a:lnTo>
                  <a:lnTo>
                    <a:pt x="155" y="221"/>
                  </a:lnTo>
                  <a:lnTo>
                    <a:pt x="156" y="219"/>
                  </a:lnTo>
                  <a:lnTo>
                    <a:pt x="156" y="218"/>
                  </a:lnTo>
                  <a:lnTo>
                    <a:pt x="157" y="216"/>
                  </a:lnTo>
                  <a:lnTo>
                    <a:pt x="158" y="215"/>
                  </a:lnTo>
                  <a:lnTo>
                    <a:pt x="159" y="214"/>
                  </a:lnTo>
                  <a:lnTo>
                    <a:pt x="162" y="214"/>
                  </a:lnTo>
                  <a:lnTo>
                    <a:pt x="163" y="214"/>
                  </a:lnTo>
                  <a:lnTo>
                    <a:pt x="168" y="214"/>
                  </a:lnTo>
                  <a:lnTo>
                    <a:pt x="170" y="214"/>
                  </a:lnTo>
                  <a:lnTo>
                    <a:pt x="172" y="214"/>
                  </a:lnTo>
                  <a:lnTo>
                    <a:pt x="173" y="214"/>
                  </a:lnTo>
                  <a:lnTo>
                    <a:pt x="173" y="213"/>
                  </a:lnTo>
                  <a:lnTo>
                    <a:pt x="175" y="211"/>
                  </a:lnTo>
                  <a:lnTo>
                    <a:pt x="176" y="210"/>
                  </a:lnTo>
                  <a:lnTo>
                    <a:pt x="177" y="209"/>
                  </a:lnTo>
                  <a:lnTo>
                    <a:pt x="178" y="209"/>
                  </a:lnTo>
                  <a:lnTo>
                    <a:pt x="179" y="209"/>
                  </a:lnTo>
                  <a:lnTo>
                    <a:pt x="180" y="210"/>
                  </a:lnTo>
                  <a:lnTo>
                    <a:pt x="181" y="210"/>
                  </a:lnTo>
                  <a:lnTo>
                    <a:pt x="181" y="210"/>
                  </a:lnTo>
                  <a:lnTo>
                    <a:pt x="181" y="210"/>
                  </a:lnTo>
                  <a:lnTo>
                    <a:pt x="181" y="210"/>
                  </a:lnTo>
                  <a:lnTo>
                    <a:pt x="180" y="210"/>
                  </a:lnTo>
                  <a:lnTo>
                    <a:pt x="180" y="210"/>
                  </a:lnTo>
                  <a:lnTo>
                    <a:pt x="180" y="211"/>
                  </a:lnTo>
                  <a:lnTo>
                    <a:pt x="181" y="212"/>
                  </a:lnTo>
                  <a:lnTo>
                    <a:pt x="182" y="212"/>
                  </a:lnTo>
                  <a:lnTo>
                    <a:pt x="183" y="214"/>
                  </a:lnTo>
                  <a:lnTo>
                    <a:pt x="185" y="215"/>
                  </a:lnTo>
                  <a:lnTo>
                    <a:pt x="187" y="216"/>
                  </a:lnTo>
                  <a:lnTo>
                    <a:pt x="187" y="216"/>
                  </a:lnTo>
                  <a:lnTo>
                    <a:pt x="187" y="216"/>
                  </a:lnTo>
                  <a:lnTo>
                    <a:pt x="188" y="217"/>
                  </a:lnTo>
                  <a:lnTo>
                    <a:pt x="188" y="219"/>
                  </a:lnTo>
                  <a:lnTo>
                    <a:pt x="189" y="219"/>
                  </a:lnTo>
                  <a:lnTo>
                    <a:pt x="190" y="220"/>
                  </a:lnTo>
                  <a:lnTo>
                    <a:pt x="190" y="219"/>
                  </a:lnTo>
                  <a:lnTo>
                    <a:pt x="191" y="219"/>
                  </a:lnTo>
                  <a:lnTo>
                    <a:pt x="192" y="218"/>
                  </a:lnTo>
                  <a:lnTo>
                    <a:pt x="193" y="217"/>
                  </a:lnTo>
                  <a:lnTo>
                    <a:pt x="193" y="216"/>
                  </a:lnTo>
                  <a:lnTo>
                    <a:pt x="192" y="215"/>
                  </a:lnTo>
                  <a:lnTo>
                    <a:pt x="192" y="214"/>
                  </a:lnTo>
                  <a:lnTo>
                    <a:pt x="191" y="214"/>
                  </a:lnTo>
                  <a:lnTo>
                    <a:pt x="190" y="214"/>
                  </a:lnTo>
                  <a:lnTo>
                    <a:pt x="190" y="214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0"/>
                  </a:lnTo>
                  <a:lnTo>
                    <a:pt x="190" y="209"/>
                  </a:lnTo>
                  <a:lnTo>
                    <a:pt x="190" y="209"/>
                  </a:lnTo>
                  <a:lnTo>
                    <a:pt x="192" y="208"/>
                  </a:lnTo>
                  <a:lnTo>
                    <a:pt x="194" y="207"/>
                  </a:lnTo>
                  <a:lnTo>
                    <a:pt x="194" y="206"/>
                  </a:lnTo>
                  <a:lnTo>
                    <a:pt x="193" y="206"/>
                  </a:lnTo>
                  <a:lnTo>
                    <a:pt x="193" y="205"/>
                  </a:lnTo>
                  <a:lnTo>
                    <a:pt x="193" y="204"/>
                  </a:lnTo>
                  <a:lnTo>
                    <a:pt x="194" y="204"/>
                  </a:lnTo>
                  <a:lnTo>
                    <a:pt x="194" y="203"/>
                  </a:lnTo>
                  <a:lnTo>
                    <a:pt x="195" y="203"/>
                  </a:lnTo>
                  <a:lnTo>
                    <a:pt x="196" y="203"/>
                  </a:lnTo>
                  <a:lnTo>
                    <a:pt x="197" y="201"/>
                  </a:lnTo>
                  <a:lnTo>
                    <a:pt x="199" y="199"/>
                  </a:lnTo>
                  <a:lnTo>
                    <a:pt x="201" y="198"/>
                  </a:lnTo>
                  <a:lnTo>
                    <a:pt x="202" y="198"/>
                  </a:lnTo>
                  <a:lnTo>
                    <a:pt x="203" y="197"/>
                  </a:lnTo>
                  <a:lnTo>
                    <a:pt x="204" y="196"/>
                  </a:lnTo>
                  <a:lnTo>
                    <a:pt x="205" y="194"/>
                  </a:lnTo>
                  <a:lnTo>
                    <a:pt x="205" y="193"/>
                  </a:lnTo>
                  <a:lnTo>
                    <a:pt x="205" y="191"/>
                  </a:lnTo>
                  <a:lnTo>
                    <a:pt x="204" y="188"/>
                  </a:lnTo>
                  <a:lnTo>
                    <a:pt x="203" y="185"/>
                  </a:lnTo>
                  <a:lnTo>
                    <a:pt x="204" y="182"/>
                  </a:lnTo>
                  <a:lnTo>
                    <a:pt x="204" y="180"/>
                  </a:lnTo>
                  <a:lnTo>
                    <a:pt x="204" y="179"/>
                  </a:lnTo>
                  <a:lnTo>
                    <a:pt x="204" y="178"/>
                  </a:lnTo>
                  <a:lnTo>
                    <a:pt x="204" y="176"/>
                  </a:lnTo>
                  <a:lnTo>
                    <a:pt x="203" y="175"/>
                  </a:lnTo>
                  <a:lnTo>
                    <a:pt x="202" y="173"/>
                  </a:lnTo>
                  <a:lnTo>
                    <a:pt x="200" y="171"/>
                  </a:lnTo>
                  <a:lnTo>
                    <a:pt x="197" y="171"/>
                  </a:lnTo>
                  <a:lnTo>
                    <a:pt x="194" y="172"/>
                  </a:lnTo>
                  <a:lnTo>
                    <a:pt x="191" y="172"/>
                  </a:lnTo>
                  <a:lnTo>
                    <a:pt x="189" y="172"/>
                  </a:lnTo>
                  <a:lnTo>
                    <a:pt x="187" y="172"/>
                  </a:lnTo>
                  <a:lnTo>
                    <a:pt x="184" y="172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176" y="171"/>
                  </a:lnTo>
                  <a:lnTo>
                    <a:pt x="176" y="170"/>
                  </a:lnTo>
                  <a:lnTo>
                    <a:pt x="175" y="169"/>
                  </a:lnTo>
                  <a:lnTo>
                    <a:pt x="174" y="169"/>
                  </a:lnTo>
                  <a:lnTo>
                    <a:pt x="172" y="168"/>
                  </a:lnTo>
                  <a:lnTo>
                    <a:pt x="170" y="168"/>
                  </a:lnTo>
                  <a:lnTo>
                    <a:pt x="170" y="167"/>
                  </a:lnTo>
                  <a:lnTo>
                    <a:pt x="170" y="167"/>
                  </a:lnTo>
                  <a:lnTo>
                    <a:pt x="166" y="172"/>
                  </a:lnTo>
                  <a:lnTo>
                    <a:pt x="162" y="175"/>
                  </a:lnTo>
                  <a:lnTo>
                    <a:pt x="157" y="178"/>
                  </a:lnTo>
                  <a:lnTo>
                    <a:pt x="151" y="180"/>
                  </a:lnTo>
                  <a:lnTo>
                    <a:pt x="146" y="181"/>
                  </a:lnTo>
                  <a:lnTo>
                    <a:pt x="140" y="182"/>
                  </a:lnTo>
                  <a:lnTo>
                    <a:pt x="134" y="183"/>
                  </a:lnTo>
                  <a:lnTo>
                    <a:pt x="129" y="184"/>
                  </a:lnTo>
                  <a:lnTo>
                    <a:pt x="128" y="183"/>
                  </a:lnTo>
                  <a:lnTo>
                    <a:pt x="127" y="183"/>
                  </a:lnTo>
                  <a:lnTo>
                    <a:pt x="126" y="183"/>
                  </a:lnTo>
                  <a:lnTo>
                    <a:pt x="126" y="183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5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74"/>
                  </a:lnTo>
                  <a:lnTo>
                    <a:pt x="121" y="172"/>
                  </a:lnTo>
                  <a:lnTo>
                    <a:pt x="121" y="170"/>
                  </a:lnTo>
                  <a:lnTo>
                    <a:pt x="120" y="169"/>
                  </a:lnTo>
                  <a:lnTo>
                    <a:pt x="122" y="167"/>
                  </a:lnTo>
                  <a:lnTo>
                    <a:pt x="123" y="165"/>
                  </a:lnTo>
                  <a:lnTo>
                    <a:pt x="124" y="164"/>
                  </a:lnTo>
                  <a:lnTo>
                    <a:pt x="125" y="162"/>
                  </a:lnTo>
                  <a:lnTo>
                    <a:pt x="125" y="161"/>
                  </a:lnTo>
                  <a:lnTo>
                    <a:pt x="125" y="159"/>
                  </a:lnTo>
                  <a:lnTo>
                    <a:pt x="124" y="156"/>
                  </a:lnTo>
                  <a:lnTo>
                    <a:pt x="123" y="153"/>
                  </a:lnTo>
                  <a:lnTo>
                    <a:pt x="123" y="152"/>
                  </a:lnTo>
                  <a:lnTo>
                    <a:pt x="122" y="152"/>
                  </a:lnTo>
                  <a:lnTo>
                    <a:pt x="121" y="151"/>
                  </a:lnTo>
                  <a:lnTo>
                    <a:pt x="119" y="151"/>
                  </a:lnTo>
                  <a:lnTo>
                    <a:pt x="118" y="150"/>
                  </a:lnTo>
                  <a:lnTo>
                    <a:pt x="116" y="151"/>
                  </a:lnTo>
                  <a:lnTo>
                    <a:pt x="114" y="151"/>
                  </a:lnTo>
                  <a:lnTo>
                    <a:pt x="113" y="152"/>
                  </a:lnTo>
                  <a:lnTo>
                    <a:pt x="113" y="153"/>
                  </a:lnTo>
                  <a:lnTo>
                    <a:pt x="113" y="153"/>
                  </a:lnTo>
                  <a:lnTo>
                    <a:pt x="113" y="154"/>
                  </a:lnTo>
                  <a:lnTo>
                    <a:pt x="112" y="154"/>
                  </a:lnTo>
                  <a:lnTo>
                    <a:pt x="111" y="154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6" y="152"/>
                  </a:lnTo>
                  <a:lnTo>
                    <a:pt x="104" y="152"/>
                  </a:lnTo>
                  <a:lnTo>
                    <a:pt x="103" y="151"/>
                  </a:lnTo>
                  <a:lnTo>
                    <a:pt x="103" y="151"/>
                  </a:lnTo>
                  <a:lnTo>
                    <a:pt x="102" y="151"/>
                  </a:lnTo>
                  <a:lnTo>
                    <a:pt x="101" y="151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99" y="152"/>
                  </a:lnTo>
                  <a:lnTo>
                    <a:pt x="97" y="153"/>
                  </a:lnTo>
                  <a:lnTo>
                    <a:pt x="94" y="155"/>
                  </a:lnTo>
                  <a:lnTo>
                    <a:pt x="90" y="157"/>
                  </a:lnTo>
                  <a:lnTo>
                    <a:pt x="87" y="158"/>
                  </a:lnTo>
                  <a:lnTo>
                    <a:pt x="86" y="160"/>
                  </a:lnTo>
                  <a:lnTo>
                    <a:pt x="86" y="161"/>
                  </a:lnTo>
                  <a:lnTo>
                    <a:pt x="85" y="161"/>
                  </a:lnTo>
                  <a:lnTo>
                    <a:pt x="84" y="161"/>
                  </a:lnTo>
                  <a:lnTo>
                    <a:pt x="83" y="161"/>
                  </a:lnTo>
                  <a:lnTo>
                    <a:pt x="82" y="160"/>
                  </a:lnTo>
                  <a:lnTo>
                    <a:pt x="82" y="158"/>
                  </a:lnTo>
                  <a:lnTo>
                    <a:pt x="81" y="155"/>
                  </a:lnTo>
                  <a:lnTo>
                    <a:pt x="81" y="154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79" y="152"/>
                  </a:lnTo>
                  <a:lnTo>
                    <a:pt x="78" y="151"/>
                  </a:lnTo>
                  <a:lnTo>
                    <a:pt x="77" y="150"/>
                  </a:lnTo>
                  <a:lnTo>
                    <a:pt x="76" y="149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6" y="147"/>
                  </a:lnTo>
                  <a:lnTo>
                    <a:pt x="76" y="146"/>
                  </a:lnTo>
                  <a:lnTo>
                    <a:pt x="77" y="144"/>
                  </a:lnTo>
                  <a:lnTo>
                    <a:pt x="77" y="142"/>
                  </a:lnTo>
                  <a:lnTo>
                    <a:pt x="78" y="141"/>
                  </a:lnTo>
                  <a:lnTo>
                    <a:pt x="78" y="139"/>
                  </a:lnTo>
                  <a:lnTo>
                    <a:pt x="79" y="139"/>
                  </a:lnTo>
                  <a:lnTo>
                    <a:pt x="79" y="139"/>
                  </a:lnTo>
                  <a:lnTo>
                    <a:pt x="77" y="137"/>
                  </a:lnTo>
                  <a:lnTo>
                    <a:pt x="75" y="136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2" y="135"/>
                  </a:lnTo>
                  <a:lnTo>
                    <a:pt x="70" y="134"/>
                  </a:lnTo>
                  <a:lnTo>
                    <a:pt x="71" y="132"/>
                  </a:lnTo>
                  <a:lnTo>
                    <a:pt x="71" y="130"/>
                  </a:lnTo>
                  <a:lnTo>
                    <a:pt x="71" y="129"/>
                  </a:lnTo>
                  <a:lnTo>
                    <a:pt x="72" y="129"/>
                  </a:lnTo>
                  <a:lnTo>
                    <a:pt x="73" y="128"/>
                  </a:lnTo>
                  <a:lnTo>
                    <a:pt x="74" y="128"/>
                  </a:lnTo>
                  <a:lnTo>
                    <a:pt x="75" y="127"/>
                  </a:lnTo>
                  <a:lnTo>
                    <a:pt x="77" y="126"/>
                  </a:lnTo>
                  <a:lnTo>
                    <a:pt x="78" y="124"/>
                  </a:lnTo>
                  <a:lnTo>
                    <a:pt x="79" y="122"/>
                  </a:lnTo>
                  <a:lnTo>
                    <a:pt x="80" y="121"/>
                  </a:lnTo>
                  <a:lnTo>
                    <a:pt x="81" y="120"/>
                  </a:lnTo>
                  <a:lnTo>
                    <a:pt x="82" y="120"/>
                  </a:lnTo>
                  <a:lnTo>
                    <a:pt x="83" y="117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5" y="113"/>
                  </a:lnTo>
                  <a:lnTo>
                    <a:pt x="85" y="112"/>
                  </a:lnTo>
                  <a:lnTo>
                    <a:pt x="85" y="112"/>
                  </a:lnTo>
                  <a:lnTo>
                    <a:pt x="85" y="109"/>
                  </a:lnTo>
                  <a:lnTo>
                    <a:pt x="86" y="106"/>
                  </a:lnTo>
                  <a:lnTo>
                    <a:pt x="87" y="102"/>
                  </a:lnTo>
                  <a:lnTo>
                    <a:pt x="89" y="97"/>
                  </a:lnTo>
                  <a:lnTo>
                    <a:pt x="90" y="93"/>
                  </a:lnTo>
                  <a:lnTo>
                    <a:pt x="89" y="92"/>
                  </a:lnTo>
                  <a:lnTo>
                    <a:pt x="88" y="91"/>
                  </a:lnTo>
                  <a:lnTo>
                    <a:pt x="86" y="90"/>
                  </a:lnTo>
                  <a:lnTo>
                    <a:pt x="84" y="90"/>
                  </a:lnTo>
                  <a:lnTo>
                    <a:pt x="83" y="89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81" y="87"/>
                  </a:lnTo>
                  <a:lnTo>
                    <a:pt x="80" y="86"/>
                  </a:lnTo>
                  <a:lnTo>
                    <a:pt x="79" y="85"/>
                  </a:lnTo>
                  <a:lnTo>
                    <a:pt x="78" y="84"/>
                  </a:lnTo>
                  <a:lnTo>
                    <a:pt x="75" y="83"/>
                  </a:lnTo>
                  <a:lnTo>
                    <a:pt x="71" y="82"/>
                  </a:lnTo>
                  <a:lnTo>
                    <a:pt x="70" y="80"/>
                  </a:lnTo>
                  <a:lnTo>
                    <a:pt x="69" y="79"/>
                  </a:lnTo>
                  <a:lnTo>
                    <a:pt x="68" y="78"/>
                  </a:lnTo>
                  <a:lnTo>
                    <a:pt x="67" y="77"/>
                  </a:lnTo>
                  <a:lnTo>
                    <a:pt x="64" y="76"/>
                  </a:lnTo>
                  <a:lnTo>
                    <a:pt x="61" y="75"/>
                  </a:lnTo>
                  <a:lnTo>
                    <a:pt x="62" y="72"/>
                  </a:lnTo>
                  <a:lnTo>
                    <a:pt x="63" y="69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3" y="65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1" y="63"/>
                  </a:lnTo>
                  <a:lnTo>
                    <a:pt x="59" y="62"/>
                  </a:lnTo>
                  <a:lnTo>
                    <a:pt x="57" y="62"/>
                  </a:lnTo>
                  <a:lnTo>
                    <a:pt x="56" y="61"/>
                  </a:lnTo>
                  <a:lnTo>
                    <a:pt x="57" y="58"/>
                  </a:lnTo>
                  <a:lnTo>
                    <a:pt x="58" y="55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8" y="51"/>
                  </a:lnTo>
                  <a:lnTo>
                    <a:pt x="57" y="50"/>
                  </a:lnTo>
                  <a:lnTo>
                    <a:pt x="58" y="48"/>
                  </a:lnTo>
                  <a:lnTo>
                    <a:pt x="59" y="46"/>
                  </a:lnTo>
                  <a:lnTo>
                    <a:pt x="61" y="45"/>
                  </a:lnTo>
                  <a:lnTo>
                    <a:pt x="63" y="43"/>
                  </a:lnTo>
                  <a:lnTo>
                    <a:pt x="67" y="41"/>
                  </a:lnTo>
                  <a:lnTo>
                    <a:pt x="69" y="39"/>
                  </a:lnTo>
                  <a:lnTo>
                    <a:pt x="70" y="38"/>
                  </a:lnTo>
                  <a:lnTo>
                    <a:pt x="71" y="37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6" y="25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71" y="22"/>
                  </a:lnTo>
                  <a:lnTo>
                    <a:pt x="68" y="22"/>
                  </a:lnTo>
                  <a:lnTo>
                    <a:pt x="65" y="23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3" y="20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0" y="21"/>
                  </a:lnTo>
                  <a:lnTo>
                    <a:pt x="59" y="22"/>
                  </a:lnTo>
                  <a:lnTo>
                    <a:pt x="58" y="23"/>
                  </a:lnTo>
                  <a:lnTo>
                    <a:pt x="55" y="23"/>
                  </a:lnTo>
                  <a:lnTo>
                    <a:pt x="51" y="23"/>
                  </a:lnTo>
                  <a:lnTo>
                    <a:pt x="48" y="23"/>
                  </a:lnTo>
                  <a:lnTo>
                    <a:pt x="47" y="22"/>
                  </a:lnTo>
                  <a:lnTo>
                    <a:pt x="45" y="22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2" y="6"/>
                  </a:lnTo>
                  <a:lnTo>
                    <a:pt x="31" y="8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7" y="20"/>
                  </a:lnTo>
                  <a:lnTo>
                    <a:pt x="26" y="21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2" y="20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4" y="4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9" y="30"/>
                  </a:lnTo>
                  <a:lnTo>
                    <a:pt x="11" y="34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2" y="46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9" y="64"/>
                  </a:lnTo>
                  <a:lnTo>
                    <a:pt x="19" y="67"/>
                  </a:lnTo>
                  <a:lnTo>
                    <a:pt x="18" y="69"/>
                  </a:lnTo>
                  <a:lnTo>
                    <a:pt x="19" y="71"/>
                  </a:lnTo>
                  <a:lnTo>
                    <a:pt x="20" y="73"/>
                  </a:lnTo>
                  <a:lnTo>
                    <a:pt x="22" y="74"/>
                  </a:lnTo>
                  <a:lnTo>
                    <a:pt x="23" y="75"/>
                  </a:lnTo>
                  <a:lnTo>
                    <a:pt x="24" y="75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1" y="79"/>
                  </a:lnTo>
                  <a:lnTo>
                    <a:pt x="32" y="80"/>
                  </a:lnTo>
                  <a:lnTo>
                    <a:pt x="33" y="82"/>
                  </a:lnTo>
                  <a:lnTo>
                    <a:pt x="33" y="84"/>
                  </a:lnTo>
                  <a:lnTo>
                    <a:pt x="33" y="86"/>
                  </a:lnTo>
                  <a:lnTo>
                    <a:pt x="32" y="88"/>
                  </a:lnTo>
                  <a:lnTo>
                    <a:pt x="31" y="90"/>
                  </a:lnTo>
                  <a:lnTo>
                    <a:pt x="31" y="91"/>
                  </a:lnTo>
                  <a:lnTo>
                    <a:pt x="30" y="91"/>
                  </a:lnTo>
                  <a:lnTo>
                    <a:pt x="28" y="93"/>
                  </a:lnTo>
                  <a:lnTo>
                    <a:pt x="26" y="93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5" y="96"/>
                  </a:lnTo>
                  <a:lnTo>
                    <a:pt x="24" y="97"/>
                  </a:lnTo>
                  <a:lnTo>
                    <a:pt x="24" y="99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4" y="103"/>
                  </a:lnTo>
                  <a:lnTo>
                    <a:pt x="24" y="105"/>
                  </a:lnTo>
                  <a:lnTo>
                    <a:pt x="25" y="107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5" y="113"/>
                  </a:lnTo>
                  <a:lnTo>
                    <a:pt x="24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2" y="114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21" y="117"/>
                  </a:lnTo>
                  <a:lnTo>
                    <a:pt x="21" y="118"/>
                  </a:lnTo>
                  <a:lnTo>
                    <a:pt x="19" y="121"/>
                  </a:lnTo>
                  <a:lnTo>
                    <a:pt x="18" y="123"/>
                  </a:lnTo>
                  <a:lnTo>
                    <a:pt x="17" y="126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4"/>
                  </a:lnTo>
                  <a:lnTo>
                    <a:pt x="15" y="136"/>
                  </a:lnTo>
                  <a:lnTo>
                    <a:pt x="17" y="137"/>
                  </a:lnTo>
                  <a:lnTo>
                    <a:pt x="19" y="138"/>
                  </a:lnTo>
                  <a:lnTo>
                    <a:pt x="22" y="140"/>
                  </a:lnTo>
                  <a:lnTo>
                    <a:pt x="24" y="141"/>
                  </a:lnTo>
                  <a:lnTo>
                    <a:pt x="26" y="142"/>
                  </a:lnTo>
                  <a:lnTo>
                    <a:pt x="26" y="145"/>
                  </a:lnTo>
                  <a:lnTo>
                    <a:pt x="25" y="146"/>
                  </a:lnTo>
                  <a:lnTo>
                    <a:pt x="24" y="147"/>
                  </a:lnTo>
                  <a:lnTo>
                    <a:pt x="23" y="148"/>
                  </a:lnTo>
                  <a:lnTo>
                    <a:pt x="21" y="149"/>
                  </a:lnTo>
                  <a:lnTo>
                    <a:pt x="19" y="150"/>
                  </a:lnTo>
                  <a:lnTo>
                    <a:pt x="17" y="151"/>
                  </a:lnTo>
                  <a:lnTo>
                    <a:pt x="16" y="152"/>
                  </a:lnTo>
                  <a:lnTo>
                    <a:pt x="16" y="153"/>
                  </a:lnTo>
                  <a:lnTo>
                    <a:pt x="14" y="154"/>
                  </a:lnTo>
                  <a:lnTo>
                    <a:pt x="12" y="155"/>
                  </a:lnTo>
                  <a:lnTo>
                    <a:pt x="10" y="157"/>
                  </a:lnTo>
                  <a:lnTo>
                    <a:pt x="9" y="158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10" y="160"/>
                  </a:lnTo>
                  <a:lnTo>
                    <a:pt x="10" y="160"/>
                  </a:lnTo>
                  <a:lnTo>
                    <a:pt x="11" y="161"/>
                  </a:lnTo>
                  <a:lnTo>
                    <a:pt x="12" y="162"/>
                  </a:lnTo>
                  <a:lnTo>
                    <a:pt x="13" y="163"/>
                  </a:lnTo>
                  <a:lnTo>
                    <a:pt x="13" y="165"/>
                  </a:lnTo>
                  <a:lnTo>
                    <a:pt x="13" y="167"/>
                  </a:lnTo>
                  <a:lnTo>
                    <a:pt x="12" y="169"/>
                  </a:lnTo>
                  <a:lnTo>
                    <a:pt x="12" y="172"/>
                  </a:lnTo>
                  <a:lnTo>
                    <a:pt x="12" y="174"/>
                  </a:lnTo>
                  <a:lnTo>
                    <a:pt x="13" y="176"/>
                  </a:lnTo>
                  <a:lnTo>
                    <a:pt x="14" y="177"/>
                  </a:lnTo>
                  <a:lnTo>
                    <a:pt x="16" y="178"/>
                  </a:lnTo>
                  <a:lnTo>
                    <a:pt x="18" y="178"/>
                  </a:lnTo>
                  <a:lnTo>
                    <a:pt x="19" y="177"/>
                  </a:lnTo>
                  <a:lnTo>
                    <a:pt x="20" y="177"/>
                  </a:lnTo>
                  <a:lnTo>
                    <a:pt x="21" y="177"/>
                  </a:lnTo>
                  <a:lnTo>
                    <a:pt x="22" y="176"/>
                  </a:lnTo>
                  <a:lnTo>
                    <a:pt x="24" y="176"/>
                  </a:lnTo>
                  <a:lnTo>
                    <a:pt x="25" y="176"/>
                  </a:lnTo>
                  <a:lnTo>
                    <a:pt x="26" y="176"/>
                  </a:lnTo>
                  <a:lnTo>
                    <a:pt x="27" y="177"/>
                  </a:lnTo>
                  <a:lnTo>
                    <a:pt x="28" y="177"/>
                  </a:lnTo>
                  <a:lnTo>
                    <a:pt x="30" y="177"/>
                  </a:lnTo>
                  <a:lnTo>
                    <a:pt x="32" y="177"/>
                  </a:lnTo>
                  <a:lnTo>
                    <a:pt x="35" y="177"/>
                  </a:lnTo>
                  <a:lnTo>
                    <a:pt x="36" y="178"/>
                  </a:lnTo>
                  <a:lnTo>
                    <a:pt x="37" y="178"/>
                  </a:lnTo>
                  <a:lnTo>
                    <a:pt x="38" y="179"/>
                  </a:lnTo>
                  <a:lnTo>
                    <a:pt x="38" y="180"/>
                  </a:lnTo>
                  <a:lnTo>
                    <a:pt x="38" y="180"/>
                  </a:lnTo>
                  <a:lnTo>
                    <a:pt x="39" y="181"/>
                  </a:lnTo>
                  <a:lnTo>
                    <a:pt x="40" y="181"/>
                  </a:lnTo>
                  <a:lnTo>
                    <a:pt x="41" y="182"/>
                  </a:lnTo>
                  <a:lnTo>
                    <a:pt x="42" y="184"/>
                  </a:lnTo>
                  <a:lnTo>
                    <a:pt x="43" y="186"/>
                  </a:lnTo>
                  <a:lnTo>
                    <a:pt x="44" y="187"/>
                  </a:lnTo>
                  <a:lnTo>
                    <a:pt x="45" y="188"/>
                  </a:lnTo>
                  <a:lnTo>
                    <a:pt x="46" y="189"/>
                  </a:lnTo>
                  <a:lnTo>
                    <a:pt x="48" y="190"/>
                  </a:lnTo>
                  <a:lnTo>
                    <a:pt x="49" y="191"/>
                  </a:lnTo>
                  <a:lnTo>
                    <a:pt x="51" y="192"/>
                  </a:lnTo>
                  <a:lnTo>
                    <a:pt x="54" y="194"/>
                  </a:lnTo>
                  <a:lnTo>
                    <a:pt x="55" y="195"/>
                  </a:lnTo>
                  <a:lnTo>
                    <a:pt x="55" y="196"/>
                  </a:lnTo>
                  <a:lnTo>
                    <a:pt x="55" y="197"/>
                  </a:lnTo>
                  <a:lnTo>
                    <a:pt x="54" y="198"/>
                  </a:lnTo>
                  <a:lnTo>
                    <a:pt x="53" y="198"/>
                  </a:lnTo>
                  <a:lnTo>
                    <a:pt x="51" y="198"/>
                  </a:lnTo>
                  <a:lnTo>
                    <a:pt x="49" y="199"/>
                  </a:lnTo>
                  <a:lnTo>
                    <a:pt x="49" y="199"/>
                  </a:lnTo>
                  <a:lnTo>
                    <a:pt x="49" y="200"/>
                  </a:lnTo>
                  <a:lnTo>
                    <a:pt x="48" y="202"/>
                  </a:lnTo>
                  <a:lnTo>
                    <a:pt x="48" y="204"/>
                  </a:lnTo>
                  <a:lnTo>
                    <a:pt x="48" y="207"/>
                  </a:lnTo>
                  <a:lnTo>
                    <a:pt x="48" y="209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9" y="215"/>
                  </a:lnTo>
                  <a:lnTo>
                    <a:pt x="49" y="216"/>
                  </a:lnTo>
                  <a:lnTo>
                    <a:pt x="50" y="216"/>
                  </a:lnTo>
                  <a:lnTo>
                    <a:pt x="53" y="217"/>
                  </a:lnTo>
                  <a:lnTo>
                    <a:pt x="55" y="217"/>
                  </a:lnTo>
                  <a:lnTo>
                    <a:pt x="57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61" y="221"/>
                  </a:lnTo>
                  <a:lnTo>
                    <a:pt x="62" y="223"/>
                  </a:lnTo>
                  <a:lnTo>
                    <a:pt x="62" y="224"/>
                  </a:lnTo>
                  <a:lnTo>
                    <a:pt x="62" y="225"/>
                  </a:lnTo>
                  <a:lnTo>
                    <a:pt x="61" y="226"/>
                  </a:lnTo>
                  <a:lnTo>
                    <a:pt x="60" y="227"/>
                  </a:lnTo>
                  <a:lnTo>
                    <a:pt x="58" y="227"/>
                  </a:lnTo>
                  <a:lnTo>
                    <a:pt x="55" y="228"/>
                  </a:lnTo>
                  <a:lnTo>
                    <a:pt x="56" y="229"/>
                  </a:lnTo>
                  <a:lnTo>
                    <a:pt x="56" y="230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3" y="232"/>
                  </a:lnTo>
                  <a:lnTo>
                    <a:pt x="51" y="233"/>
                  </a:lnTo>
                  <a:lnTo>
                    <a:pt x="52" y="236"/>
                  </a:lnTo>
                  <a:lnTo>
                    <a:pt x="52" y="238"/>
                  </a:lnTo>
                  <a:lnTo>
                    <a:pt x="52" y="241"/>
                  </a:lnTo>
                  <a:lnTo>
                    <a:pt x="52" y="244"/>
                  </a:lnTo>
                  <a:lnTo>
                    <a:pt x="53" y="247"/>
                  </a:lnTo>
                  <a:lnTo>
                    <a:pt x="53" y="249"/>
                  </a:lnTo>
                  <a:lnTo>
                    <a:pt x="54" y="250"/>
                  </a:lnTo>
                  <a:lnTo>
                    <a:pt x="55" y="251"/>
                  </a:lnTo>
                  <a:lnTo>
                    <a:pt x="56" y="252"/>
                  </a:lnTo>
                  <a:lnTo>
                    <a:pt x="58" y="253"/>
                  </a:lnTo>
                  <a:lnTo>
                    <a:pt x="59" y="255"/>
                  </a:lnTo>
                  <a:lnTo>
                    <a:pt x="59" y="256"/>
                  </a:lnTo>
                  <a:lnTo>
                    <a:pt x="59" y="257"/>
                  </a:lnTo>
                  <a:lnTo>
                    <a:pt x="59" y="258"/>
                  </a:lnTo>
                  <a:lnTo>
                    <a:pt x="60" y="258"/>
                  </a:lnTo>
                  <a:lnTo>
                    <a:pt x="60" y="259"/>
                  </a:lnTo>
                  <a:lnTo>
                    <a:pt x="61" y="259"/>
                  </a:lnTo>
                  <a:lnTo>
                    <a:pt x="63" y="260"/>
                  </a:lnTo>
                  <a:lnTo>
                    <a:pt x="62" y="261"/>
                  </a:lnTo>
                  <a:lnTo>
                    <a:pt x="61" y="262"/>
                  </a:lnTo>
                  <a:lnTo>
                    <a:pt x="59" y="264"/>
                  </a:lnTo>
                  <a:lnTo>
                    <a:pt x="58" y="265"/>
                  </a:lnTo>
                  <a:lnTo>
                    <a:pt x="57" y="266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55" y="268"/>
                  </a:lnTo>
                  <a:lnTo>
                    <a:pt x="55" y="269"/>
                  </a:lnTo>
                  <a:lnTo>
                    <a:pt x="55" y="270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6" y="272"/>
                  </a:lnTo>
                  <a:lnTo>
                    <a:pt x="57" y="273"/>
                  </a:lnTo>
                  <a:lnTo>
                    <a:pt x="58" y="274"/>
                  </a:lnTo>
                  <a:lnTo>
                    <a:pt x="60" y="275"/>
                  </a:lnTo>
                  <a:lnTo>
                    <a:pt x="62" y="277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4" y="278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9" y="276"/>
                  </a:lnTo>
                  <a:lnTo>
                    <a:pt x="69" y="276"/>
                  </a:lnTo>
                  <a:lnTo>
                    <a:pt x="70" y="276"/>
                  </a:lnTo>
                  <a:lnTo>
                    <a:pt x="71" y="276"/>
                  </a:lnTo>
                  <a:lnTo>
                    <a:pt x="72" y="277"/>
                  </a:lnTo>
                  <a:lnTo>
                    <a:pt x="73" y="277"/>
                  </a:lnTo>
                  <a:lnTo>
                    <a:pt x="75" y="277"/>
                  </a:lnTo>
                  <a:lnTo>
                    <a:pt x="76" y="278"/>
                  </a:lnTo>
                  <a:lnTo>
                    <a:pt x="77" y="278"/>
                  </a:lnTo>
                  <a:lnTo>
                    <a:pt x="79" y="279"/>
                  </a:lnTo>
                  <a:lnTo>
                    <a:pt x="80" y="280"/>
                  </a:lnTo>
                  <a:lnTo>
                    <a:pt x="81" y="280"/>
                  </a:lnTo>
                  <a:lnTo>
                    <a:pt x="82" y="281"/>
                  </a:lnTo>
                  <a:lnTo>
                    <a:pt x="82" y="282"/>
                  </a:lnTo>
                  <a:lnTo>
                    <a:pt x="82" y="284"/>
                  </a:lnTo>
                  <a:lnTo>
                    <a:pt x="81" y="286"/>
                  </a:lnTo>
                  <a:lnTo>
                    <a:pt x="81" y="288"/>
                  </a:lnTo>
                  <a:lnTo>
                    <a:pt x="82" y="290"/>
                  </a:lnTo>
                  <a:lnTo>
                    <a:pt x="82" y="292"/>
                  </a:lnTo>
                  <a:lnTo>
                    <a:pt x="84" y="293"/>
                  </a:lnTo>
                  <a:lnTo>
                    <a:pt x="85" y="294"/>
                  </a:lnTo>
                  <a:lnTo>
                    <a:pt x="87" y="295"/>
                  </a:lnTo>
                  <a:lnTo>
                    <a:pt x="88" y="298"/>
                  </a:lnTo>
                  <a:lnTo>
                    <a:pt x="88" y="301"/>
                  </a:lnTo>
                  <a:lnTo>
                    <a:pt x="89" y="305"/>
                  </a:lnTo>
                  <a:lnTo>
                    <a:pt x="90" y="308"/>
                  </a:lnTo>
                  <a:lnTo>
                    <a:pt x="91" y="309"/>
                  </a:lnTo>
                  <a:lnTo>
                    <a:pt x="92" y="311"/>
                  </a:lnTo>
                  <a:lnTo>
                    <a:pt x="92" y="313"/>
                  </a:lnTo>
                  <a:lnTo>
                    <a:pt x="93" y="313"/>
                  </a:lnTo>
                  <a:lnTo>
                    <a:pt x="93" y="313"/>
                  </a:lnTo>
                  <a:lnTo>
                    <a:pt x="92" y="316"/>
                  </a:lnTo>
                  <a:lnTo>
                    <a:pt x="90" y="318"/>
                  </a:lnTo>
                  <a:lnTo>
                    <a:pt x="89" y="319"/>
                  </a:lnTo>
                  <a:lnTo>
                    <a:pt x="87" y="321"/>
                  </a:lnTo>
                  <a:lnTo>
                    <a:pt x="86" y="324"/>
                  </a:lnTo>
                  <a:lnTo>
                    <a:pt x="85" y="325"/>
                  </a:lnTo>
                  <a:lnTo>
                    <a:pt x="83" y="327"/>
                  </a:lnTo>
                  <a:lnTo>
                    <a:pt x="81" y="328"/>
                  </a:lnTo>
                  <a:lnTo>
                    <a:pt x="80" y="330"/>
                  </a:lnTo>
                  <a:lnTo>
                    <a:pt x="78" y="332"/>
                  </a:lnTo>
                  <a:lnTo>
                    <a:pt x="77" y="333"/>
                  </a:lnTo>
                  <a:lnTo>
                    <a:pt x="76" y="334"/>
                  </a:lnTo>
                  <a:lnTo>
                    <a:pt x="76" y="336"/>
                  </a:lnTo>
                  <a:lnTo>
                    <a:pt x="76" y="337"/>
                  </a:lnTo>
                  <a:lnTo>
                    <a:pt x="77" y="337"/>
                  </a:lnTo>
                  <a:lnTo>
                    <a:pt x="77" y="338"/>
                  </a:lnTo>
                  <a:lnTo>
                    <a:pt x="77" y="338"/>
                  </a:lnTo>
                  <a:lnTo>
                    <a:pt x="77" y="338"/>
                  </a:lnTo>
                  <a:lnTo>
                    <a:pt x="76" y="338"/>
                  </a:lnTo>
                  <a:lnTo>
                    <a:pt x="76" y="338"/>
                  </a:lnTo>
                  <a:lnTo>
                    <a:pt x="75" y="337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010" y="1614"/>
              <a:ext cx="1104" cy="1350"/>
            </a:xfrm>
            <a:custGeom>
              <a:avLst/>
              <a:gdLst/>
              <a:ahLst/>
              <a:cxnLst>
                <a:cxn ang="0">
                  <a:pos x="143" y="9"/>
                </a:cxn>
                <a:cxn ang="0">
                  <a:pos x="148" y="33"/>
                </a:cxn>
                <a:cxn ang="0">
                  <a:pos x="150" y="43"/>
                </a:cxn>
                <a:cxn ang="0">
                  <a:pos x="146" y="50"/>
                </a:cxn>
                <a:cxn ang="0">
                  <a:pos x="151" y="60"/>
                </a:cxn>
                <a:cxn ang="0">
                  <a:pos x="156" y="70"/>
                </a:cxn>
                <a:cxn ang="0">
                  <a:pos x="161" y="81"/>
                </a:cxn>
                <a:cxn ang="0">
                  <a:pos x="159" y="88"/>
                </a:cxn>
                <a:cxn ang="0">
                  <a:pos x="158" y="91"/>
                </a:cxn>
                <a:cxn ang="0">
                  <a:pos x="157" y="105"/>
                </a:cxn>
                <a:cxn ang="0">
                  <a:pos x="161" y="105"/>
                </a:cxn>
                <a:cxn ang="0">
                  <a:pos x="182" y="103"/>
                </a:cxn>
                <a:cxn ang="0">
                  <a:pos x="179" y="111"/>
                </a:cxn>
                <a:cxn ang="0">
                  <a:pos x="168" y="113"/>
                </a:cxn>
                <a:cxn ang="0">
                  <a:pos x="167" y="135"/>
                </a:cxn>
                <a:cxn ang="0">
                  <a:pos x="173" y="148"/>
                </a:cxn>
                <a:cxn ang="0">
                  <a:pos x="167" y="166"/>
                </a:cxn>
                <a:cxn ang="0">
                  <a:pos x="167" y="191"/>
                </a:cxn>
                <a:cxn ang="0">
                  <a:pos x="175" y="193"/>
                </a:cxn>
                <a:cxn ang="0">
                  <a:pos x="170" y="205"/>
                </a:cxn>
                <a:cxn ang="0">
                  <a:pos x="174" y="208"/>
                </a:cxn>
                <a:cxn ang="0">
                  <a:pos x="175" y="217"/>
                </a:cxn>
                <a:cxn ang="0">
                  <a:pos x="169" y="225"/>
                </a:cxn>
                <a:cxn ang="0">
                  <a:pos x="163" y="222"/>
                </a:cxn>
                <a:cxn ang="0">
                  <a:pos x="154" y="216"/>
                </a:cxn>
                <a:cxn ang="0">
                  <a:pos x="147" y="212"/>
                </a:cxn>
                <a:cxn ang="0">
                  <a:pos x="130" y="210"/>
                </a:cxn>
                <a:cxn ang="0">
                  <a:pos x="115" y="206"/>
                </a:cxn>
                <a:cxn ang="0">
                  <a:pos x="108" y="210"/>
                </a:cxn>
                <a:cxn ang="0">
                  <a:pos x="91" y="217"/>
                </a:cxn>
                <a:cxn ang="0">
                  <a:pos x="72" y="220"/>
                </a:cxn>
                <a:cxn ang="0">
                  <a:pos x="64" y="211"/>
                </a:cxn>
                <a:cxn ang="0">
                  <a:pos x="64" y="205"/>
                </a:cxn>
                <a:cxn ang="0">
                  <a:pos x="68" y="199"/>
                </a:cxn>
                <a:cxn ang="0">
                  <a:pos x="64" y="189"/>
                </a:cxn>
                <a:cxn ang="0">
                  <a:pos x="57" y="191"/>
                </a:cxn>
                <a:cxn ang="0">
                  <a:pos x="44" y="189"/>
                </a:cxn>
                <a:cxn ang="0">
                  <a:pos x="29" y="198"/>
                </a:cxn>
                <a:cxn ang="0">
                  <a:pos x="24" y="190"/>
                </a:cxn>
                <a:cxn ang="0">
                  <a:pos x="22" y="180"/>
                </a:cxn>
                <a:cxn ang="0">
                  <a:pos x="16" y="168"/>
                </a:cxn>
                <a:cxn ang="0">
                  <a:pos x="28" y="150"/>
                </a:cxn>
                <a:cxn ang="0">
                  <a:pos x="34" y="132"/>
                </a:cxn>
                <a:cxn ang="0">
                  <a:pos x="26" y="126"/>
                </a:cxn>
                <a:cxn ang="0">
                  <a:pos x="17" y="120"/>
                </a:cxn>
                <a:cxn ang="0">
                  <a:pos x="9" y="113"/>
                </a:cxn>
                <a:cxn ang="0">
                  <a:pos x="8" y="104"/>
                </a:cxn>
                <a:cxn ang="0">
                  <a:pos x="0" y="95"/>
                </a:cxn>
                <a:cxn ang="0">
                  <a:pos x="4" y="82"/>
                </a:cxn>
                <a:cxn ang="0">
                  <a:pos x="15" y="72"/>
                </a:cxn>
                <a:cxn ang="0">
                  <a:pos x="20" y="60"/>
                </a:cxn>
                <a:cxn ang="0">
                  <a:pos x="31" y="48"/>
                </a:cxn>
                <a:cxn ang="0">
                  <a:pos x="39" y="39"/>
                </a:cxn>
                <a:cxn ang="0">
                  <a:pos x="48" y="28"/>
                </a:cxn>
                <a:cxn ang="0">
                  <a:pos x="58" y="16"/>
                </a:cxn>
                <a:cxn ang="0">
                  <a:pos x="64" y="12"/>
                </a:cxn>
                <a:cxn ang="0">
                  <a:pos x="84" y="2"/>
                </a:cxn>
                <a:cxn ang="0">
                  <a:pos x="103" y="7"/>
                </a:cxn>
                <a:cxn ang="0">
                  <a:pos x="120" y="9"/>
                </a:cxn>
                <a:cxn ang="0">
                  <a:pos x="126" y="4"/>
                </a:cxn>
                <a:cxn ang="0">
                  <a:pos x="138" y="3"/>
                </a:cxn>
              </a:cxnLst>
              <a:rect l="0" t="0" r="r" b="b"/>
              <a:pathLst>
                <a:path w="184" h="225">
                  <a:moveTo>
                    <a:pt x="134" y="0"/>
                  </a:moveTo>
                  <a:lnTo>
                    <a:pt x="135" y="2"/>
                  </a:lnTo>
                  <a:lnTo>
                    <a:pt x="137" y="3"/>
                  </a:lnTo>
                  <a:lnTo>
                    <a:pt x="138" y="5"/>
                  </a:lnTo>
                  <a:lnTo>
                    <a:pt x="140" y="6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2" y="8"/>
                  </a:lnTo>
                  <a:lnTo>
                    <a:pt x="143" y="9"/>
                  </a:lnTo>
                  <a:lnTo>
                    <a:pt x="143" y="9"/>
                  </a:lnTo>
                  <a:lnTo>
                    <a:pt x="144" y="10"/>
                  </a:lnTo>
                  <a:lnTo>
                    <a:pt x="144" y="15"/>
                  </a:lnTo>
                  <a:lnTo>
                    <a:pt x="145" y="19"/>
                  </a:lnTo>
                  <a:lnTo>
                    <a:pt x="146" y="22"/>
                  </a:lnTo>
                  <a:lnTo>
                    <a:pt x="147" y="26"/>
                  </a:lnTo>
                  <a:lnTo>
                    <a:pt x="147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9" y="35"/>
                  </a:lnTo>
                  <a:lnTo>
                    <a:pt x="149" y="36"/>
                  </a:lnTo>
                  <a:lnTo>
                    <a:pt x="149" y="37"/>
                  </a:lnTo>
                  <a:lnTo>
                    <a:pt x="149" y="38"/>
                  </a:lnTo>
                  <a:lnTo>
                    <a:pt x="149" y="39"/>
                  </a:lnTo>
                  <a:lnTo>
                    <a:pt x="150" y="40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51" y="45"/>
                  </a:lnTo>
                  <a:lnTo>
                    <a:pt x="151" y="46"/>
                  </a:lnTo>
                  <a:lnTo>
                    <a:pt x="151" y="47"/>
                  </a:lnTo>
                  <a:lnTo>
                    <a:pt x="150" y="47"/>
                  </a:lnTo>
                  <a:lnTo>
                    <a:pt x="149" y="48"/>
                  </a:lnTo>
                  <a:lnTo>
                    <a:pt x="148" y="49"/>
                  </a:lnTo>
                  <a:lnTo>
                    <a:pt x="147" y="50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5" y="52"/>
                  </a:lnTo>
                  <a:lnTo>
                    <a:pt x="144" y="53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6" y="56"/>
                  </a:lnTo>
                  <a:lnTo>
                    <a:pt x="147" y="57"/>
                  </a:lnTo>
                  <a:lnTo>
                    <a:pt x="149" y="58"/>
                  </a:lnTo>
                  <a:lnTo>
                    <a:pt x="150" y="59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2" y="63"/>
                  </a:lnTo>
                  <a:lnTo>
                    <a:pt x="151" y="65"/>
                  </a:lnTo>
                  <a:lnTo>
                    <a:pt x="152" y="67"/>
                  </a:lnTo>
                  <a:lnTo>
                    <a:pt x="152" y="69"/>
                  </a:lnTo>
                  <a:lnTo>
                    <a:pt x="153" y="70"/>
                  </a:lnTo>
                  <a:lnTo>
                    <a:pt x="155" y="70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56" y="72"/>
                  </a:lnTo>
                  <a:lnTo>
                    <a:pt x="156" y="75"/>
                  </a:lnTo>
                  <a:lnTo>
                    <a:pt x="157" y="77"/>
                  </a:lnTo>
                  <a:lnTo>
                    <a:pt x="157" y="78"/>
                  </a:lnTo>
                  <a:lnTo>
                    <a:pt x="158" y="80"/>
                  </a:lnTo>
                  <a:lnTo>
                    <a:pt x="159" y="80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2" y="83"/>
                  </a:lnTo>
                  <a:lnTo>
                    <a:pt x="162" y="85"/>
                  </a:lnTo>
                  <a:lnTo>
                    <a:pt x="162" y="85"/>
                  </a:lnTo>
                  <a:lnTo>
                    <a:pt x="161" y="86"/>
                  </a:lnTo>
                  <a:lnTo>
                    <a:pt x="160" y="86"/>
                  </a:lnTo>
                  <a:lnTo>
                    <a:pt x="159" y="87"/>
                  </a:lnTo>
                  <a:lnTo>
                    <a:pt x="159" y="88"/>
                  </a:lnTo>
                  <a:lnTo>
                    <a:pt x="159" y="88"/>
                  </a:lnTo>
                  <a:lnTo>
                    <a:pt x="158" y="89"/>
                  </a:lnTo>
                  <a:lnTo>
                    <a:pt x="158" y="89"/>
                  </a:lnTo>
                  <a:lnTo>
                    <a:pt x="159" y="89"/>
                  </a:lnTo>
                  <a:lnTo>
                    <a:pt x="159" y="88"/>
                  </a:lnTo>
                  <a:lnTo>
                    <a:pt x="159" y="88"/>
                  </a:lnTo>
                  <a:lnTo>
                    <a:pt x="159" y="88"/>
                  </a:lnTo>
                  <a:lnTo>
                    <a:pt x="159" y="89"/>
                  </a:lnTo>
                  <a:lnTo>
                    <a:pt x="159" y="90"/>
                  </a:lnTo>
                  <a:lnTo>
                    <a:pt x="158" y="91"/>
                  </a:lnTo>
                  <a:lnTo>
                    <a:pt x="158" y="92"/>
                  </a:lnTo>
                  <a:lnTo>
                    <a:pt x="157" y="94"/>
                  </a:lnTo>
                  <a:lnTo>
                    <a:pt x="157" y="95"/>
                  </a:lnTo>
                  <a:lnTo>
                    <a:pt x="157" y="96"/>
                  </a:lnTo>
                  <a:lnTo>
                    <a:pt x="156" y="96"/>
                  </a:lnTo>
                  <a:lnTo>
                    <a:pt x="157" y="99"/>
                  </a:lnTo>
                  <a:lnTo>
                    <a:pt x="157" y="102"/>
                  </a:lnTo>
                  <a:lnTo>
                    <a:pt x="157" y="103"/>
                  </a:lnTo>
                  <a:lnTo>
                    <a:pt x="157" y="105"/>
                  </a:lnTo>
                  <a:lnTo>
                    <a:pt x="157" y="105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7" y="106"/>
                  </a:lnTo>
                  <a:lnTo>
                    <a:pt x="157" y="105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9" y="104"/>
                  </a:lnTo>
                  <a:lnTo>
                    <a:pt x="161" y="105"/>
                  </a:lnTo>
                  <a:lnTo>
                    <a:pt x="162" y="105"/>
                  </a:lnTo>
                  <a:lnTo>
                    <a:pt x="164" y="104"/>
                  </a:lnTo>
                  <a:lnTo>
                    <a:pt x="166" y="104"/>
                  </a:lnTo>
                  <a:lnTo>
                    <a:pt x="169" y="104"/>
                  </a:lnTo>
                  <a:lnTo>
                    <a:pt x="171" y="104"/>
                  </a:lnTo>
                  <a:lnTo>
                    <a:pt x="176" y="104"/>
                  </a:lnTo>
                  <a:lnTo>
                    <a:pt x="179" y="104"/>
                  </a:lnTo>
                  <a:lnTo>
                    <a:pt x="181" y="104"/>
                  </a:lnTo>
                  <a:lnTo>
                    <a:pt x="182" y="103"/>
                  </a:lnTo>
                  <a:lnTo>
                    <a:pt x="183" y="103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3" y="104"/>
                  </a:lnTo>
                  <a:lnTo>
                    <a:pt x="183" y="105"/>
                  </a:lnTo>
                  <a:lnTo>
                    <a:pt x="181" y="107"/>
                  </a:lnTo>
                  <a:lnTo>
                    <a:pt x="181" y="108"/>
                  </a:lnTo>
                  <a:lnTo>
                    <a:pt x="180" y="110"/>
                  </a:lnTo>
                  <a:lnTo>
                    <a:pt x="179" y="111"/>
                  </a:lnTo>
                  <a:lnTo>
                    <a:pt x="177" y="111"/>
                  </a:lnTo>
                  <a:lnTo>
                    <a:pt x="176" y="112"/>
                  </a:lnTo>
                  <a:lnTo>
                    <a:pt x="175" y="113"/>
                  </a:lnTo>
                  <a:lnTo>
                    <a:pt x="174" y="114"/>
                  </a:lnTo>
                  <a:lnTo>
                    <a:pt x="173" y="114"/>
                  </a:lnTo>
                  <a:lnTo>
                    <a:pt x="172" y="114"/>
                  </a:lnTo>
                  <a:lnTo>
                    <a:pt x="171" y="114"/>
                  </a:lnTo>
                  <a:lnTo>
                    <a:pt x="170" y="114"/>
                  </a:lnTo>
                  <a:lnTo>
                    <a:pt x="168" y="113"/>
                  </a:lnTo>
                  <a:lnTo>
                    <a:pt x="169" y="117"/>
                  </a:lnTo>
                  <a:lnTo>
                    <a:pt x="169" y="120"/>
                  </a:lnTo>
                  <a:lnTo>
                    <a:pt x="170" y="124"/>
                  </a:lnTo>
                  <a:lnTo>
                    <a:pt x="170" y="127"/>
                  </a:lnTo>
                  <a:lnTo>
                    <a:pt x="169" y="129"/>
                  </a:lnTo>
                  <a:lnTo>
                    <a:pt x="169" y="131"/>
                  </a:lnTo>
                  <a:lnTo>
                    <a:pt x="167" y="133"/>
                  </a:lnTo>
                  <a:lnTo>
                    <a:pt x="167" y="134"/>
                  </a:lnTo>
                  <a:lnTo>
                    <a:pt x="167" y="135"/>
                  </a:lnTo>
                  <a:lnTo>
                    <a:pt x="168" y="136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3" y="138"/>
                  </a:lnTo>
                  <a:lnTo>
                    <a:pt x="174" y="139"/>
                  </a:lnTo>
                  <a:lnTo>
                    <a:pt x="174" y="140"/>
                  </a:lnTo>
                  <a:lnTo>
                    <a:pt x="174" y="143"/>
                  </a:lnTo>
                  <a:lnTo>
                    <a:pt x="174" y="145"/>
                  </a:lnTo>
                  <a:lnTo>
                    <a:pt x="173" y="148"/>
                  </a:lnTo>
                  <a:lnTo>
                    <a:pt x="174" y="150"/>
                  </a:lnTo>
                  <a:lnTo>
                    <a:pt x="174" y="152"/>
                  </a:lnTo>
                  <a:lnTo>
                    <a:pt x="173" y="154"/>
                  </a:lnTo>
                  <a:lnTo>
                    <a:pt x="172" y="155"/>
                  </a:lnTo>
                  <a:lnTo>
                    <a:pt x="172" y="158"/>
                  </a:lnTo>
                  <a:lnTo>
                    <a:pt x="171" y="160"/>
                  </a:lnTo>
                  <a:lnTo>
                    <a:pt x="170" y="163"/>
                  </a:lnTo>
                  <a:lnTo>
                    <a:pt x="169" y="164"/>
                  </a:lnTo>
                  <a:lnTo>
                    <a:pt x="167" y="166"/>
                  </a:lnTo>
                  <a:lnTo>
                    <a:pt x="166" y="167"/>
                  </a:lnTo>
                  <a:lnTo>
                    <a:pt x="164" y="168"/>
                  </a:lnTo>
                  <a:lnTo>
                    <a:pt x="163" y="172"/>
                  </a:lnTo>
                  <a:lnTo>
                    <a:pt x="162" y="175"/>
                  </a:lnTo>
                  <a:lnTo>
                    <a:pt x="161" y="182"/>
                  </a:lnTo>
                  <a:lnTo>
                    <a:pt x="162" y="184"/>
                  </a:lnTo>
                  <a:lnTo>
                    <a:pt x="163" y="187"/>
                  </a:lnTo>
                  <a:lnTo>
                    <a:pt x="165" y="189"/>
                  </a:lnTo>
                  <a:lnTo>
                    <a:pt x="167" y="191"/>
                  </a:lnTo>
                  <a:lnTo>
                    <a:pt x="169" y="191"/>
                  </a:lnTo>
                  <a:lnTo>
                    <a:pt x="170" y="190"/>
                  </a:lnTo>
                  <a:lnTo>
                    <a:pt x="170" y="190"/>
                  </a:lnTo>
                  <a:lnTo>
                    <a:pt x="171" y="190"/>
                  </a:lnTo>
                  <a:lnTo>
                    <a:pt x="171" y="190"/>
                  </a:lnTo>
                  <a:lnTo>
                    <a:pt x="172" y="190"/>
                  </a:lnTo>
                  <a:lnTo>
                    <a:pt x="173" y="190"/>
                  </a:lnTo>
                  <a:lnTo>
                    <a:pt x="174" y="190"/>
                  </a:lnTo>
                  <a:lnTo>
                    <a:pt x="175" y="193"/>
                  </a:lnTo>
                  <a:lnTo>
                    <a:pt x="175" y="196"/>
                  </a:lnTo>
                  <a:lnTo>
                    <a:pt x="175" y="197"/>
                  </a:lnTo>
                  <a:lnTo>
                    <a:pt x="175" y="198"/>
                  </a:lnTo>
                  <a:lnTo>
                    <a:pt x="174" y="199"/>
                  </a:lnTo>
                  <a:lnTo>
                    <a:pt x="172" y="199"/>
                  </a:lnTo>
                  <a:lnTo>
                    <a:pt x="172" y="201"/>
                  </a:lnTo>
                  <a:lnTo>
                    <a:pt x="171" y="202"/>
                  </a:lnTo>
                  <a:lnTo>
                    <a:pt x="170" y="204"/>
                  </a:lnTo>
                  <a:lnTo>
                    <a:pt x="170" y="205"/>
                  </a:lnTo>
                  <a:lnTo>
                    <a:pt x="170" y="206"/>
                  </a:lnTo>
                  <a:lnTo>
                    <a:pt x="170" y="208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71" y="210"/>
                  </a:lnTo>
                  <a:lnTo>
                    <a:pt x="172" y="209"/>
                  </a:lnTo>
                  <a:lnTo>
                    <a:pt x="173" y="209"/>
                  </a:lnTo>
                  <a:lnTo>
                    <a:pt x="174" y="208"/>
                  </a:lnTo>
                  <a:lnTo>
                    <a:pt x="174" y="208"/>
                  </a:lnTo>
                  <a:lnTo>
                    <a:pt x="174" y="208"/>
                  </a:lnTo>
                  <a:lnTo>
                    <a:pt x="175" y="208"/>
                  </a:lnTo>
                  <a:lnTo>
                    <a:pt x="176" y="209"/>
                  </a:lnTo>
                  <a:lnTo>
                    <a:pt x="177" y="210"/>
                  </a:lnTo>
                  <a:lnTo>
                    <a:pt x="177" y="210"/>
                  </a:lnTo>
                  <a:lnTo>
                    <a:pt x="177" y="212"/>
                  </a:lnTo>
                  <a:lnTo>
                    <a:pt x="177" y="213"/>
                  </a:lnTo>
                  <a:lnTo>
                    <a:pt x="176" y="215"/>
                  </a:lnTo>
                  <a:lnTo>
                    <a:pt x="175" y="217"/>
                  </a:lnTo>
                  <a:lnTo>
                    <a:pt x="174" y="219"/>
                  </a:lnTo>
                  <a:lnTo>
                    <a:pt x="173" y="220"/>
                  </a:lnTo>
                  <a:lnTo>
                    <a:pt x="173" y="222"/>
                  </a:lnTo>
                  <a:lnTo>
                    <a:pt x="173" y="224"/>
                  </a:lnTo>
                  <a:lnTo>
                    <a:pt x="172" y="225"/>
                  </a:lnTo>
                  <a:lnTo>
                    <a:pt x="172" y="225"/>
                  </a:lnTo>
                  <a:lnTo>
                    <a:pt x="171" y="225"/>
                  </a:lnTo>
                  <a:lnTo>
                    <a:pt x="170" y="225"/>
                  </a:lnTo>
                  <a:lnTo>
                    <a:pt x="169" y="225"/>
                  </a:lnTo>
                  <a:lnTo>
                    <a:pt x="167" y="224"/>
                  </a:lnTo>
                  <a:lnTo>
                    <a:pt x="166" y="225"/>
                  </a:lnTo>
                  <a:lnTo>
                    <a:pt x="165" y="225"/>
                  </a:lnTo>
                  <a:lnTo>
                    <a:pt x="165" y="225"/>
                  </a:lnTo>
                  <a:lnTo>
                    <a:pt x="165" y="225"/>
                  </a:lnTo>
                  <a:lnTo>
                    <a:pt x="164" y="224"/>
                  </a:lnTo>
                  <a:lnTo>
                    <a:pt x="164" y="223"/>
                  </a:lnTo>
                  <a:lnTo>
                    <a:pt x="164" y="223"/>
                  </a:lnTo>
                  <a:lnTo>
                    <a:pt x="163" y="222"/>
                  </a:lnTo>
                  <a:lnTo>
                    <a:pt x="162" y="222"/>
                  </a:lnTo>
                  <a:lnTo>
                    <a:pt x="158" y="221"/>
                  </a:lnTo>
                  <a:lnTo>
                    <a:pt x="158" y="219"/>
                  </a:lnTo>
                  <a:lnTo>
                    <a:pt x="157" y="218"/>
                  </a:lnTo>
                  <a:lnTo>
                    <a:pt x="157" y="217"/>
                  </a:lnTo>
                  <a:lnTo>
                    <a:pt x="156" y="217"/>
                  </a:lnTo>
                  <a:lnTo>
                    <a:pt x="156" y="216"/>
                  </a:lnTo>
                  <a:lnTo>
                    <a:pt x="155" y="216"/>
                  </a:lnTo>
                  <a:lnTo>
                    <a:pt x="154" y="216"/>
                  </a:lnTo>
                  <a:lnTo>
                    <a:pt x="151" y="215"/>
                  </a:lnTo>
                  <a:lnTo>
                    <a:pt x="151" y="216"/>
                  </a:lnTo>
                  <a:lnTo>
                    <a:pt x="150" y="217"/>
                  </a:lnTo>
                  <a:lnTo>
                    <a:pt x="149" y="217"/>
                  </a:lnTo>
                  <a:lnTo>
                    <a:pt x="149" y="217"/>
                  </a:lnTo>
                  <a:lnTo>
                    <a:pt x="149" y="216"/>
                  </a:lnTo>
                  <a:lnTo>
                    <a:pt x="148" y="215"/>
                  </a:lnTo>
                  <a:lnTo>
                    <a:pt x="147" y="213"/>
                  </a:lnTo>
                  <a:lnTo>
                    <a:pt x="147" y="212"/>
                  </a:lnTo>
                  <a:lnTo>
                    <a:pt x="146" y="210"/>
                  </a:lnTo>
                  <a:lnTo>
                    <a:pt x="146" y="209"/>
                  </a:lnTo>
                  <a:lnTo>
                    <a:pt x="145" y="209"/>
                  </a:lnTo>
                  <a:lnTo>
                    <a:pt x="142" y="209"/>
                  </a:lnTo>
                  <a:lnTo>
                    <a:pt x="139" y="209"/>
                  </a:lnTo>
                  <a:lnTo>
                    <a:pt x="136" y="210"/>
                  </a:lnTo>
                  <a:lnTo>
                    <a:pt x="134" y="210"/>
                  </a:lnTo>
                  <a:lnTo>
                    <a:pt x="132" y="210"/>
                  </a:lnTo>
                  <a:lnTo>
                    <a:pt x="130" y="210"/>
                  </a:lnTo>
                  <a:lnTo>
                    <a:pt x="127" y="210"/>
                  </a:lnTo>
                  <a:lnTo>
                    <a:pt x="124" y="210"/>
                  </a:lnTo>
                  <a:lnTo>
                    <a:pt x="123" y="209"/>
                  </a:lnTo>
                  <a:lnTo>
                    <a:pt x="122" y="209"/>
                  </a:lnTo>
                  <a:lnTo>
                    <a:pt x="120" y="208"/>
                  </a:lnTo>
                  <a:lnTo>
                    <a:pt x="119" y="207"/>
                  </a:lnTo>
                  <a:lnTo>
                    <a:pt x="118" y="206"/>
                  </a:lnTo>
                  <a:lnTo>
                    <a:pt x="117" y="206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14" y="207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3" y="209"/>
                  </a:lnTo>
                  <a:lnTo>
                    <a:pt x="112" y="209"/>
                  </a:lnTo>
                  <a:lnTo>
                    <a:pt x="111" y="210"/>
                  </a:lnTo>
                  <a:lnTo>
                    <a:pt x="109" y="210"/>
                  </a:lnTo>
                  <a:lnTo>
                    <a:pt x="108" y="210"/>
                  </a:lnTo>
                  <a:lnTo>
                    <a:pt x="108" y="210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06" y="213"/>
                  </a:lnTo>
                  <a:lnTo>
                    <a:pt x="103" y="214"/>
                  </a:lnTo>
                  <a:lnTo>
                    <a:pt x="101" y="215"/>
                  </a:lnTo>
                  <a:lnTo>
                    <a:pt x="97" y="216"/>
                  </a:lnTo>
                  <a:lnTo>
                    <a:pt x="94" y="217"/>
                  </a:lnTo>
                  <a:lnTo>
                    <a:pt x="91" y="217"/>
                  </a:lnTo>
                  <a:lnTo>
                    <a:pt x="88" y="217"/>
                  </a:lnTo>
                  <a:lnTo>
                    <a:pt x="86" y="217"/>
                  </a:lnTo>
                  <a:lnTo>
                    <a:pt x="80" y="219"/>
                  </a:lnTo>
                  <a:lnTo>
                    <a:pt x="78" y="219"/>
                  </a:lnTo>
                  <a:lnTo>
                    <a:pt x="76" y="220"/>
                  </a:lnTo>
                  <a:lnTo>
                    <a:pt x="74" y="221"/>
                  </a:lnTo>
                  <a:lnTo>
                    <a:pt x="74" y="221"/>
                  </a:lnTo>
                  <a:lnTo>
                    <a:pt x="73" y="221"/>
                  </a:lnTo>
                  <a:lnTo>
                    <a:pt x="72" y="220"/>
                  </a:lnTo>
                  <a:lnTo>
                    <a:pt x="71" y="219"/>
                  </a:lnTo>
                  <a:lnTo>
                    <a:pt x="70" y="218"/>
                  </a:lnTo>
                  <a:lnTo>
                    <a:pt x="69" y="217"/>
                  </a:lnTo>
                  <a:lnTo>
                    <a:pt x="69" y="215"/>
                  </a:lnTo>
                  <a:lnTo>
                    <a:pt x="68" y="212"/>
                  </a:lnTo>
                  <a:lnTo>
                    <a:pt x="68" y="212"/>
                  </a:lnTo>
                  <a:lnTo>
                    <a:pt x="67" y="211"/>
                  </a:lnTo>
                  <a:lnTo>
                    <a:pt x="66" y="211"/>
                  </a:lnTo>
                  <a:lnTo>
                    <a:pt x="64" y="211"/>
                  </a:lnTo>
                  <a:lnTo>
                    <a:pt x="63" y="211"/>
                  </a:lnTo>
                  <a:lnTo>
                    <a:pt x="63" y="210"/>
                  </a:lnTo>
                  <a:lnTo>
                    <a:pt x="64" y="209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65" y="208"/>
                  </a:lnTo>
                  <a:lnTo>
                    <a:pt x="65" y="207"/>
                  </a:lnTo>
                  <a:lnTo>
                    <a:pt x="64" y="205"/>
                  </a:lnTo>
                  <a:lnTo>
                    <a:pt x="65" y="205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3"/>
                  </a:lnTo>
                  <a:lnTo>
                    <a:pt x="67" y="202"/>
                  </a:lnTo>
                  <a:lnTo>
                    <a:pt x="68" y="201"/>
                  </a:lnTo>
                  <a:lnTo>
                    <a:pt x="68" y="19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8" y="196"/>
                  </a:lnTo>
                  <a:lnTo>
                    <a:pt x="68" y="193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67" y="190"/>
                  </a:lnTo>
                  <a:lnTo>
                    <a:pt x="66" y="189"/>
                  </a:lnTo>
                  <a:lnTo>
                    <a:pt x="64" y="189"/>
                  </a:lnTo>
                  <a:lnTo>
                    <a:pt x="62" y="188"/>
                  </a:lnTo>
                  <a:lnTo>
                    <a:pt x="60" y="189"/>
                  </a:lnTo>
                  <a:lnTo>
                    <a:pt x="59" y="189"/>
                  </a:lnTo>
                  <a:lnTo>
                    <a:pt x="59" y="190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7" y="191"/>
                  </a:lnTo>
                  <a:lnTo>
                    <a:pt x="56" y="191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49" y="190"/>
                  </a:lnTo>
                  <a:lnTo>
                    <a:pt x="48" y="189"/>
                  </a:lnTo>
                  <a:lnTo>
                    <a:pt x="46" y="188"/>
                  </a:lnTo>
                  <a:lnTo>
                    <a:pt x="45" y="188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90"/>
                  </a:lnTo>
                  <a:lnTo>
                    <a:pt x="38" y="191"/>
                  </a:lnTo>
                  <a:lnTo>
                    <a:pt x="36" y="193"/>
                  </a:lnTo>
                  <a:lnTo>
                    <a:pt x="34" y="194"/>
                  </a:lnTo>
                  <a:lnTo>
                    <a:pt x="32" y="195"/>
                  </a:lnTo>
                  <a:lnTo>
                    <a:pt x="30" y="196"/>
                  </a:lnTo>
                  <a:lnTo>
                    <a:pt x="30" y="197"/>
                  </a:lnTo>
                  <a:lnTo>
                    <a:pt x="29" y="198"/>
                  </a:lnTo>
                  <a:lnTo>
                    <a:pt x="28" y="198"/>
                  </a:lnTo>
                  <a:lnTo>
                    <a:pt x="27" y="198"/>
                  </a:lnTo>
                  <a:lnTo>
                    <a:pt x="26" y="198"/>
                  </a:lnTo>
                  <a:lnTo>
                    <a:pt x="26" y="197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5" y="192"/>
                  </a:lnTo>
                  <a:lnTo>
                    <a:pt x="25" y="191"/>
                  </a:lnTo>
                  <a:lnTo>
                    <a:pt x="24" y="190"/>
                  </a:lnTo>
                  <a:lnTo>
                    <a:pt x="23" y="190"/>
                  </a:lnTo>
                  <a:lnTo>
                    <a:pt x="22" y="189"/>
                  </a:lnTo>
                  <a:lnTo>
                    <a:pt x="20" y="187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0" y="183"/>
                  </a:lnTo>
                  <a:lnTo>
                    <a:pt x="21" y="182"/>
                  </a:lnTo>
                  <a:lnTo>
                    <a:pt x="21" y="181"/>
                  </a:lnTo>
                  <a:lnTo>
                    <a:pt x="22" y="180"/>
                  </a:lnTo>
                  <a:lnTo>
                    <a:pt x="22" y="178"/>
                  </a:lnTo>
                  <a:lnTo>
                    <a:pt x="21" y="177"/>
                  </a:lnTo>
                  <a:lnTo>
                    <a:pt x="20" y="175"/>
                  </a:lnTo>
                  <a:lnTo>
                    <a:pt x="17" y="174"/>
                  </a:lnTo>
                  <a:lnTo>
                    <a:pt x="15" y="172"/>
                  </a:lnTo>
                  <a:lnTo>
                    <a:pt x="14" y="170"/>
                  </a:lnTo>
                  <a:lnTo>
                    <a:pt x="14" y="169"/>
                  </a:lnTo>
                  <a:lnTo>
                    <a:pt x="15" y="168"/>
                  </a:lnTo>
                  <a:lnTo>
                    <a:pt x="16" y="168"/>
                  </a:lnTo>
                  <a:lnTo>
                    <a:pt x="17" y="167"/>
                  </a:lnTo>
                  <a:lnTo>
                    <a:pt x="18" y="166"/>
                  </a:lnTo>
                  <a:lnTo>
                    <a:pt x="18" y="164"/>
                  </a:lnTo>
                  <a:lnTo>
                    <a:pt x="19" y="163"/>
                  </a:lnTo>
                  <a:lnTo>
                    <a:pt x="20" y="163"/>
                  </a:lnTo>
                  <a:lnTo>
                    <a:pt x="21" y="163"/>
                  </a:lnTo>
                  <a:lnTo>
                    <a:pt x="24" y="158"/>
                  </a:lnTo>
                  <a:lnTo>
                    <a:pt x="27" y="153"/>
                  </a:lnTo>
                  <a:lnTo>
                    <a:pt x="28" y="150"/>
                  </a:lnTo>
                  <a:lnTo>
                    <a:pt x="29" y="147"/>
                  </a:lnTo>
                  <a:lnTo>
                    <a:pt x="30" y="145"/>
                  </a:lnTo>
                  <a:lnTo>
                    <a:pt x="31" y="142"/>
                  </a:lnTo>
                  <a:lnTo>
                    <a:pt x="31" y="141"/>
                  </a:lnTo>
                  <a:lnTo>
                    <a:pt x="31" y="139"/>
                  </a:lnTo>
                  <a:lnTo>
                    <a:pt x="32" y="137"/>
                  </a:lnTo>
                  <a:lnTo>
                    <a:pt x="32" y="135"/>
                  </a:lnTo>
                  <a:lnTo>
                    <a:pt x="33" y="134"/>
                  </a:lnTo>
                  <a:lnTo>
                    <a:pt x="34" y="132"/>
                  </a:lnTo>
                  <a:lnTo>
                    <a:pt x="33" y="131"/>
                  </a:lnTo>
                  <a:lnTo>
                    <a:pt x="33" y="129"/>
                  </a:lnTo>
                  <a:lnTo>
                    <a:pt x="32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29" y="127"/>
                  </a:lnTo>
                  <a:lnTo>
                    <a:pt x="28" y="127"/>
                  </a:lnTo>
                  <a:lnTo>
                    <a:pt x="26" y="127"/>
                  </a:lnTo>
                  <a:lnTo>
                    <a:pt x="26" y="126"/>
                  </a:lnTo>
                  <a:lnTo>
                    <a:pt x="25" y="126"/>
                  </a:lnTo>
                  <a:lnTo>
                    <a:pt x="24" y="124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0" y="121"/>
                  </a:lnTo>
                  <a:lnTo>
                    <a:pt x="18" y="120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5" y="118"/>
                  </a:lnTo>
                  <a:lnTo>
                    <a:pt x="13" y="116"/>
                  </a:lnTo>
                  <a:lnTo>
                    <a:pt x="12" y="115"/>
                  </a:lnTo>
                  <a:lnTo>
                    <a:pt x="11" y="115"/>
                  </a:lnTo>
                  <a:lnTo>
                    <a:pt x="10" y="115"/>
                  </a:lnTo>
                  <a:lnTo>
                    <a:pt x="9" y="114"/>
                  </a:lnTo>
                  <a:lnTo>
                    <a:pt x="9" y="113"/>
                  </a:lnTo>
                  <a:lnTo>
                    <a:pt x="7" y="112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5" y="110"/>
                  </a:lnTo>
                  <a:lnTo>
                    <a:pt x="6" y="108"/>
                  </a:lnTo>
                  <a:lnTo>
                    <a:pt x="7" y="106"/>
                  </a:lnTo>
                  <a:lnTo>
                    <a:pt x="8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7" y="103"/>
                  </a:lnTo>
                  <a:lnTo>
                    <a:pt x="6" y="102"/>
                  </a:lnTo>
                  <a:lnTo>
                    <a:pt x="5" y="101"/>
                  </a:lnTo>
                  <a:lnTo>
                    <a:pt x="4" y="100"/>
                  </a:lnTo>
                  <a:lnTo>
                    <a:pt x="3" y="99"/>
                  </a:lnTo>
                  <a:lnTo>
                    <a:pt x="2" y="99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3" y="83"/>
                  </a:lnTo>
                  <a:lnTo>
                    <a:pt x="4" y="82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14" y="73"/>
                  </a:lnTo>
                  <a:lnTo>
                    <a:pt x="15" y="72"/>
                  </a:lnTo>
                  <a:lnTo>
                    <a:pt x="17" y="71"/>
                  </a:lnTo>
                  <a:lnTo>
                    <a:pt x="18" y="69"/>
                  </a:lnTo>
                  <a:lnTo>
                    <a:pt x="18" y="68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20" y="61"/>
                  </a:lnTo>
                  <a:lnTo>
                    <a:pt x="20" y="60"/>
                  </a:lnTo>
                  <a:lnTo>
                    <a:pt x="22" y="59"/>
                  </a:lnTo>
                  <a:lnTo>
                    <a:pt x="23" y="58"/>
                  </a:lnTo>
                  <a:lnTo>
                    <a:pt x="24" y="57"/>
                  </a:lnTo>
                  <a:lnTo>
                    <a:pt x="25" y="56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7" y="51"/>
                  </a:lnTo>
                  <a:lnTo>
                    <a:pt x="28" y="50"/>
                  </a:lnTo>
                  <a:lnTo>
                    <a:pt x="31" y="48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5" y="36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48" y="28"/>
                  </a:lnTo>
                  <a:lnTo>
                    <a:pt x="49" y="26"/>
                  </a:lnTo>
                  <a:lnTo>
                    <a:pt x="50" y="24"/>
                  </a:lnTo>
                  <a:lnTo>
                    <a:pt x="52" y="22"/>
                  </a:lnTo>
                  <a:lnTo>
                    <a:pt x="53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4" y="12"/>
                  </a:lnTo>
                  <a:lnTo>
                    <a:pt x="67" y="9"/>
                  </a:lnTo>
                  <a:lnTo>
                    <a:pt x="69" y="8"/>
                  </a:lnTo>
                  <a:lnTo>
                    <a:pt x="70" y="6"/>
                  </a:lnTo>
                  <a:lnTo>
                    <a:pt x="72" y="5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84" y="3"/>
                  </a:lnTo>
                  <a:lnTo>
                    <a:pt x="84" y="2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1" y="2"/>
                  </a:lnTo>
                  <a:lnTo>
                    <a:pt x="92" y="4"/>
                  </a:lnTo>
                  <a:lnTo>
                    <a:pt x="93" y="5"/>
                  </a:lnTo>
                  <a:lnTo>
                    <a:pt x="95" y="6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05" y="7"/>
                  </a:lnTo>
                  <a:lnTo>
                    <a:pt x="107" y="8"/>
                  </a:lnTo>
                  <a:lnTo>
                    <a:pt x="108" y="8"/>
                  </a:lnTo>
                  <a:lnTo>
                    <a:pt x="109" y="9"/>
                  </a:lnTo>
                  <a:lnTo>
                    <a:pt x="112" y="9"/>
                  </a:lnTo>
                  <a:lnTo>
                    <a:pt x="115" y="9"/>
                  </a:lnTo>
                  <a:lnTo>
                    <a:pt x="118" y="10"/>
                  </a:lnTo>
                  <a:lnTo>
                    <a:pt x="119" y="9"/>
                  </a:lnTo>
                  <a:lnTo>
                    <a:pt x="120" y="9"/>
                  </a:lnTo>
                  <a:lnTo>
                    <a:pt x="120" y="8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24" y="5"/>
                  </a:lnTo>
                  <a:lnTo>
                    <a:pt x="124" y="4"/>
                  </a:lnTo>
                  <a:lnTo>
                    <a:pt x="125" y="4"/>
                  </a:lnTo>
                  <a:lnTo>
                    <a:pt x="126" y="4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2" y="4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34" y="0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766" y="2916"/>
              <a:ext cx="1242" cy="1074"/>
            </a:xfrm>
            <a:custGeom>
              <a:avLst/>
              <a:gdLst/>
              <a:ahLst/>
              <a:cxnLst>
                <a:cxn ang="0">
                  <a:pos x="17" y="156"/>
                </a:cxn>
                <a:cxn ang="0">
                  <a:pos x="48" y="160"/>
                </a:cxn>
                <a:cxn ang="0">
                  <a:pos x="50" y="171"/>
                </a:cxn>
                <a:cxn ang="0">
                  <a:pos x="59" y="178"/>
                </a:cxn>
                <a:cxn ang="0">
                  <a:pos x="79" y="178"/>
                </a:cxn>
                <a:cxn ang="0">
                  <a:pos x="84" y="173"/>
                </a:cxn>
                <a:cxn ang="0">
                  <a:pos x="106" y="169"/>
                </a:cxn>
                <a:cxn ang="0">
                  <a:pos x="119" y="170"/>
                </a:cxn>
                <a:cxn ang="0">
                  <a:pos x="128" y="169"/>
                </a:cxn>
                <a:cxn ang="0">
                  <a:pos x="133" y="160"/>
                </a:cxn>
                <a:cxn ang="0">
                  <a:pos x="130" y="158"/>
                </a:cxn>
                <a:cxn ang="0">
                  <a:pos x="130" y="147"/>
                </a:cxn>
                <a:cxn ang="0">
                  <a:pos x="128" y="139"/>
                </a:cxn>
                <a:cxn ang="0">
                  <a:pos x="142" y="136"/>
                </a:cxn>
                <a:cxn ang="0">
                  <a:pos x="150" y="131"/>
                </a:cxn>
                <a:cxn ang="0">
                  <a:pos x="157" y="130"/>
                </a:cxn>
                <a:cxn ang="0">
                  <a:pos x="166" y="119"/>
                </a:cxn>
                <a:cxn ang="0">
                  <a:pos x="167" y="113"/>
                </a:cxn>
                <a:cxn ang="0">
                  <a:pos x="172" y="110"/>
                </a:cxn>
                <a:cxn ang="0">
                  <a:pos x="177" y="106"/>
                </a:cxn>
                <a:cxn ang="0">
                  <a:pos x="187" y="98"/>
                </a:cxn>
                <a:cxn ang="0">
                  <a:pos x="190" y="88"/>
                </a:cxn>
                <a:cxn ang="0">
                  <a:pos x="184" y="85"/>
                </a:cxn>
                <a:cxn ang="0">
                  <a:pos x="182" y="74"/>
                </a:cxn>
                <a:cxn ang="0">
                  <a:pos x="196" y="56"/>
                </a:cxn>
                <a:cxn ang="0">
                  <a:pos x="205" y="49"/>
                </a:cxn>
                <a:cxn ang="0">
                  <a:pos x="205" y="37"/>
                </a:cxn>
                <a:cxn ang="0">
                  <a:pos x="187" y="26"/>
                </a:cxn>
                <a:cxn ang="0">
                  <a:pos x="177" y="12"/>
                </a:cxn>
                <a:cxn ang="0">
                  <a:pos x="181" y="0"/>
                </a:cxn>
                <a:cxn ang="0">
                  <a:pos x="169" y="6"/>
                </a:cxn>
                <a:cxn ang="0">
                  <a:pos x="163" y="19"/>
                </a:cxn>
                <a:cxn ang="0">
                  <a:pos x="155" y="19"/>
                </a:cxn>
                <a:cxn ang="0">
                  <a:pos x="144" y="21"/>
                </a:cxn>
                <a:cxn ang="0">
                  <a:pos x="130" y="20"/>
                </a:cxn>
                <a:cxn ang="0">
                  <a:pos x="116" y="26"/>
                </a:cxn>
                <a:cxn ang="0">
                  <a:pos x="103" y="36"/>
                </a:cxn>
                <a:cxn ang="0">
                  <a:pos x="109" y="49"/>
                </a:cxn>
                <a:cxn ang="0">
                  <a:pos x="107" y="55"/>
                </a:cxn>
                <a:cxn ang="0">
                  <a:pos x="111" y="63"/>
                </a:cxn>
                <a:cxn ang="0">
                  <a:pos x="116" y="79"/>
                </a:cxn>
                <a:cxn ang="0">
                  <a:pos x="113" y="102"/>
                </a:cxn>
                <a:cxn ang="0">
                  <a:pos x="107" y="112"/>
                </a:cxn>
                <a:cxn ang="0">
                  <a:pos x="103" y="119"/>
                </a:cxn>
                <a:cxn ang="0">
                  <a:pos x="94" y="125"/>
                </a:cxn>
                <a:cxn ang="0">
                  <a:pos x="86" y="141"/>
                </a:cxn>
                <a:cxn ang="0">
                  <a:pos x="82" y="147"/>
                </a:cxn>
                <a:cxn ang="0">
                  <a:pos x="75" y="151"/>
                </a:cxn>
                <a:cxn ang="0">
                  <a:pos x="77" y="155"/>
                </a:cxn>
                <a:cxn ang="0">
                  <a:pos x="68" y="158"/>
                </a:cxn>
                <a:cxn ang="0">
                  <a:pos x="60" y="152"/>
                </a:cxn>
                <a:cxn ang="0">
                  <a:pos x="51" y="145"/>
                </a:cxn>
                <a:cxn ang="0">
                  <a:pos x="40" y="142"/>
                </a:cxn>
                <a:cxn ang="0">
                  <a:pos x="37" y="138"/>
                </a:cxn>
                <a:cxn ang="0">
                  <a:pos x="19" y="126"/>
                </a:cxn>
                <a:cxn ang="0">
                  <a:pos x="9" y="128"/>
                </a:cxn>
                <a:cxn ang="0">
                  <a:pos x="1" y="138"/>
                </a:cxn>
                <a:cxn ang="0">
                  <a:pos x="0" y="147"/>
                </a:cxn>
                <a:cxn ang="0">
                  <a:pos x="2" y="149"/>
                </a:cxn>
              </a:cxnLst>
              <a:rect l="0" t="0" r="r" b="b"/>
              <a:pathLst>
                <a:path w="207" h="179">
                  <a:moveTo>
                    <a:pt x="2" y="149"/>
                  </a:moveTo>
                  <a:lnTo>
                    <a:pt x="3" y="150"/>
                  </a:lnTo>
                  <a:lnTo>
                    <a:pt x="4" y="150"/>
                  </a:lnTo>
                  <a:lnTo>
                    <a:pt x="6" y="151"/>
                  </a:lnTo>
                  <a:lnTo>
                    <a:pt x="7" y="152"/>
                  </a:lnTo>
                  <a:lnTo>
                    <a:pt x="8" y="152"/>
                  </a:lnTo>
                  <a:lnTo>
                    <a:pt x="10" y="153"/>
                  </a:lnTo>
                  <a:lnTo>
                    <a:pt x="13" y="155"/>
                  </a:lnTo>
                  <a:lnTo>
                    <a:pt x="17" y="156"/>
                  </a:lnTo>
                  <a:lnTo>
                    <a:pt x="22" y="157"/>
                  </a:lnTo>
                  <a:lnTo>
                    <a:pt x="27" y="157"/>
                  </a:lnTo>
                  <a:lnTo>
                    <a:pt x="36" y="158"/>
                  </a:lnTo>
                  <a:lnTo>
                    <a:pt x="45" y="158"/>
                  </a:lnTo>
                  <a:lnTo>
                    <a:pt x="46" y="159"/>
                  </a:lnTo>
                  <a:lnTo>
                    <a:pt x="47" y="159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1"/>
                  </a:lnTo>
                  <a:lnTo>
                    <a:pt x="49" y="163"/>
                  </a:lnTo>
                  <a:lnTo>
                    <a:pt x="49" y="164"/>
                  </a:lnTo>
                  <a:lnTo>
                    <a:pt x="49" y="165"/>
                  </a:lnTo>
                  <a:lnTo>
                    <a:pt x="50" y="166"/>
                  </a:lnTo>
                  <a:lnTo>
                    <a:pt x="50" y="167"/>
                  </a:lnTo>
                  <a:lnTo>
                    <a:pt x="50" y="169"/>
                  </a:lnTo>
                  <a:lnTo>
                    <a:pt x="50" y="171"/>
                  </a:lnTo>
                  <a:lnTo>
                    <a:pt x="50" y="174"/>
                  </a:lnTo>
                  <a:lnTo>
                    <a:pt x="51" y="176"/>
                  </a:lnTo>
                  <a:lnTo>
                    <a:pt x="51" y="176"/>
                  </a:lnTo>
                  <a:lnTo>
                    <a:pt x="52" y="17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78"/>
                  </a:lnTo>
                  <a:lnTo>
                    <a:pt x="58" y="178"/>
                  </a:lnTo>
                  <a:lnTo>
                    <a:pt x="59" y="178"/>
                  </a:lnTo>
                  <a:lnTo>
                    <a:pt x="60" y="178"/>
                  </a:lnTo>
                  <a:lnTo>
                    <a:pt x="61" y="179"/>
                  </a:lnTo>
                  <a:lnTo>
                    <a:pt x="62" y="179"/>
                  </a:lnTo>
                  <a:lnTo>
                    <a:pt x="63" y="179"/>
                  </a:lnTo>
                  <a:lnTo>
                    <a:pt x="63" y="179"/>
                  </a:lnTo>
                  <a:lnTo>
                    <a:pt x="70" y="179"/>
                  </a:lnTo>
                  <a:lnTo>
                    <a:pt x="74" y="179"/>
                  </a:lnTo>
                  <a:lnTo>
                    <a:pt x="78" y="178"/>
                  </a:lnTo>
                  <a:lnTo>
                    <a:pt x="79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0" y="177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2" y="174"/>
                  </a:lnTo>
                  <a:lnTo>
                    <a:pt x="84" y="173"/>
                  </a:lnTo>
                  <a:lnTo>
                    <a:pt x="87" y="172"/>
                  </a:lnTo>
                  <a:lnTo>
                    <a:pt x="90" y="171"/>
                  </a:lnTo>
                  <a:lnTo>
                    <a:pt x="94" y="170"/>
                  </a:lnTo>
                  <a:lnTo>
                    <a:pt x="97" y="169"/>
                  </a:lnTo>
                  <a:lnTo>
                    <a:pt x="99" y="169"/>
                  </a:lnTo>
                  <a:lnTo>
                    <a:pt x="101" y="168"/>
                  </a:lnTo>
                  <a:lnTo>
                    <a:pt x="103" y="169"/>
                  </a:lnTo>
                  <a:lnTo>
                    <a:pt x="105" y="169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8" y="169"/>
                  </a:lnTo>
                  <a:lnTo>
                    <a:pt x="109" y="169"/>
                  </a:lnTo>
                  <a:lnTo>
                    <a:pt x="111" y="168"/>
                  </a:lnTo>
                  <a:lnTo>
                    <a:pt x="113" y="168"/>
                  </a:lnTo>
                  <a:lnTo>
                    <a:pt x="115" y="168"/>
                  </a:lnTo>
                  <a:lnTo>
                    <a:pt x="116" y="169"/>
                  </a:lnTo>
                  <a:lnTo>
                    <a:pt x="118" y="170"/>
                  </a:lnTo>
                  <a:lnTo>
                    <a:pt x="119" y="170"/>
                  </a:lnTo>
                  <a:lnTo>
                    <a:pt x="120" y="171"/>
                  </a:lnTo>
                  <a:lnTo>
                    <a:pt x="121" y="172"/>
                  </a:lnTo>
                  <a:lnTo>
                    <a:pt x="122" y="173"/>
                  </a:lnTo>
                  <a:lnTo>
                    <a:pt x="123" y="173"/>
                  </a:lnTo>
                  <a:lnTo>
                    <a:pt x="125" y="173"/>
                  </a:lnTo>
                  <a:lnTo>
                    <a:pt x="128" y="174"/>
                  </a:lnTo>
                  <a:lnTo>
                    <a:pt x="128" y="172"/>
                  </a:lnTo>
                  <a:lnTo>
                    <a:pt x="128" y="170"/>
                  </a:lnTo>
                  <a:lnTo>
                    <a:pt x="128" y="169"/>
                  </a:lnTo>
                  <a:lnTo>
                    <a:pt x="127" y="167"/>
                  </a:lnTo>
                  <a:lnTo>
                    <a:pt x="127" y="166"/>
                  </a:lnTo>
                  <a:lnTo>
                    <a:pt x="128" y="164"/>
                  </a:lnTo>
                  <a:lnTo>
                    <a:pt x="129" y="163"/>
                  </a:lnTo>
                  <a:lnTo>
                    <a:pt x="130" y="163"/>
                  </a:lnTo>
                  <a:lnTo>
                    <a:pt x="131" y="162"/>
                  </a:lnTo>
                  <a:lnTo>
                    <a:pt x="132" y="161"/>
                  </a:lnTo>
                  <a:lnTo>
                    <a:pt x="132" y="160"/>
                  </a:lnTo>
                  <a:lnTo>
                    <a:pt x="133" y="160"/>
                  </a:lnTo>
                  <a:lnTo>
                    <a:pt x="134" y="160"/>
                  </a:lnTo>
                  <a:lnTo>
                    <a:pt x="134" y="160"/>
                  </a:lnTo>
                  <a:lnTo>
                    <a:pt x="134" y="160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32" y="158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28" y="157"/>
                  </a:lnTo>
                  <a:lnTo>
                    <a:pt x="127" y="156"/>
                  </a:lnTo>
                  <a:lnTo>
                    <a:pt x="126" y="155"/>
                  </a:lnTo>
                  <a:lnTo>
                    <a:pt x="126" y="154"/>
                  </a:lnTo>
                  <a:lnTo>
                    <a:pt x="126" y="153"/>
                  </a:lnTo>
                  <a:lnTo>
                    <a:pt x="127" y="152"/>
                  </a:lnTo>
                  <a:lnTo>
                    <a:pt x="128" y="151"/>
                  </a:lnTo>
                  <a:lnTo>
                    <a:pt x="130" y="151"/>
                  </a:lnTo>
                  <a:lnTo>
                    <a:pt x="130" y="147"/>
                  </a:lnTo>
                  <a:lnTo>
                    <a:pt x="130" y="146"/>
                  </a:lnTo>
                  <a:lnTo>
                    <a:pt x="130" y="144"/>
                  </a:lnTo>
                  <a:lnTo>
                    <a:pt x="129" y="144"/>
                  </a:lnTo>
                  <a:lnTo>
                    <a:pt x="129" y="144"/>
                  </a:lnTo>
                  <a:lnTo>
                    <a:pt x="128" y="144"/>
                  </a:lnTo>
                  <a:lnTo>
                    <a:pt x="128" y="143"/>
                  </a:lnTo>
                  <a:lnTo>
                    <a:pt x="127" y="142"/>
                  </a:lnTo>
                  <a:lnTo>
                    <a:pt x="127" y="140"/>
                  </a:lnTo>
                  <a:lnTo>
                    <a:pt x="128" y="139"/>
                  </a:lnTo>
                  <a:lnTo>
                    <a:pt x="128" y="139"/>
                  </a:lnTo>
                  <a:lnTo>
                    <a:pt x="130" y="138"/>
                  </a:lnTo>
                  <a:lnTo>
                    <a:pt x="132" y="138"/>
                  </a:lnTo>
                  <a:lnTo>
                    <a:pt x="134" y="138"/>
                  </a:lnTo>
                  <a:lnTo>
                    <a:pt x="137" y="139"/>
                  </a:lnTo>
                  <a:lnTo>
                    <a:pt x="139" y="139"/>
                  </a:lnTo>
                  <a:lnTo>
                    <a:pt x="140" y="138"/>
                  </a:lnTo>
                  <a:lnTo>
                    <a:pt x="141" y="138"/>
                  </a:lnTo>
                  <a:lnTo>
                    <a:pt x="142" y="136"/>
                  </a:lnTo>
                  <a:lnTo>
                    <a:pt x="143" y="135"/>
                  </a:lnTo>
                  <a:lnTo>
                    <a:pt x="144" y="134"/>
                  </a:lnTo>
                  <a:lnTo>
                    <a:pt x="145" y="134"/>
                  </a:lnTo>
                  <a:lnTo>
                    <a:pt x="146" y="133"/>
                  </a:lnTo>
                  <a:lnTo>
                    <a:pt x="146" y="132"/>
                  </a:lnTo>
                  <a:lnTo>
                    <a:pt x="147" y="131"/>
                  </a:lnTo>
                  <a:lnTo>
                    <a:pt x="148" y="131"/>
                  </a:lnTo>
                  <a:lnTo>
                    <a:pt x="149" y="131"/>
                  </a:lnTo>
                  <a:lnTo>
                    <a:pt x="150" y="131"/>
                  </a:lnTo>
                  <a:lnTo>
                    <a:pt x="152" y="131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5" y="131"/>
                  </a:lnTo>
                  <a:lnTo>
                    <a:pt x="156" y="131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8" y="131"/>
                  </a:lnTo>
                  <a:lnTo>
                    <a:pt x="157" y="130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7" y="125"/>
                  </a:lnTo>
                  <a:lnTo>
                    <a:pt x="158" y="124"/>
                  </a:lnTo>
                  <a:lnTo>
                    <a:pt x="159" y="123"/>
                  </a:lnTo>
                  <a:lnTo>
                    <a:pt x="160" y="122"/>
                  </a:lnTo>
                  <a:lnTo>
                    <a:pt x="162" y="121"/>
                  </a:lnTo>
                  <a:lnTo>
                    <a:pt x="164" y="120"/>
                  </a:lnTo>
                  <a:lnTo>
                    <a:pt x="166" y="119"/>
                  </a:lnTo>
                  <a:lnTo>
                    <a:pt x="167" y="118"/>
                  </a:lnTo>
                  <a:lnTo>
                    <a:pt x="168" y="117"/>
                  </a:lnTo>
                  <a:lnTo>
                    <a:pt x="169" y="117"/>
                  </a:lnTo>
                  <a:lnTo>
                    <a:pt x="169" y="117"/>
                  </a:lnTo>
                  <a:lnTo>
                    <a:pt x="169" y="117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7" y="115"/>
                  </a:lnTo>
                  <a:lnTo>
                    <a:pt x="167" y="113"/>
                  </a:lnTo>
                  <a:lnTo>
                    <a:pt x="167" y="112"/>
                  </a:lnTo>
                  <a:lnTo>
                    <a:pt x="168" y="111"/>
                  </a:lnTo>
                  <a:lnTo>
                    <a:pt x="168" y="110"/>
                  </a:lnTo>
                  <a:lnTo>
                    <a:pt x="169" y="110"/>
                  </a:lnTo>
                  <a:lnTo>
                    <a:pt x="170" y="110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2" y="111"/>
                  </a:lnTo>
                  <a:lnTo>
                    <a:pt x="172" y="110"/>
                  </a:lnTo>
                  <a:lnTo>
                    <a:pt x="172" y="109"/>
                  </a:lnTo>
                  <a:lnTo>
                    <a:pt x="172" y="108"/>
                  </a:lnTo>
                  <a:lnTo>
                    <a:pt x="173" y="107"/>
                  </a:lnTo>
                  <a:lnTo>
                    <a:pt x="173" y="107"/>
                  </a:lnTo>
                  <a:lnTo>
                    <a:pt x="175" y="107"/>
                  </a:lnTo>
                  <a:lnTo>
                    <a:pt x="176" y="106"/>
                  </a:lnTo>
                  <a:lnTo>
                    <a:pt x="176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8" y="106"/>
                  </a:lnTo>
                  <a:lnTo>
                    <a:pt x="179" y="106"/>
                  </a:lnTo>
                  <a:lnTo>
                    <a:pt x="181" y="106"/>
                  </a:lnTo>
                  <a:lnTo>
                    <a:pt x="181" y="104"/>
                  </a:lnTo>
                  <a:lnTo>
                    <a:pt x="182" y="103"/>
                  </a:lnTo>
                  <a:lnTo>
                    <a:pt x="183" y="102"/>
                  </a:lnTo>
                  <a:lnTo>
                    <a:pt x="185" y="101"/>
                  </a:lnTo>
                  <a:lnTo>
                    <a:pt x="186" y="99"/>
                  </a:lnTo>
                  <a:lnTo>
                    <a:pt x="187" y="98"/>
                  </a:lnTo>
                  <a:lnTo>
                    <a:pt x="188" y="97"/>
                  </a:lnTo>
                  <a:lnTo>
                    <a:pt x="189" y="95"/>
                  </a:lnTo>
                  <a:lnTo>
                    <a:pt x="189" y="94"/>
                  </a:lnTo>
                  <a:lnTo>
                    <a:pt x="190" y="92"/>
                  </a:lnTo>
                  <a:lnTo>
                    <a:pt x="190" y="91"/>
                  </a:lnTo>
                  <a:lnTo>
                    <a:pt x="191" y="90"/>
                  </a:lnTo>
                  <a:lnTo>
                    <a:pt x="191" y="90"/>
                  </a:lnTo>
                  <a:lnTo>
                    <a:pt x="190" y="89"/>
                  </a:lnTo>
                  <a:lnTo>
                    <a:pt x="190" y="88"/>
                  </a:lnTo>
                  <a:lnTo>
                    <a:pt x="190" y="88"/>
                  </a:lnTo>
                  <a:lnTo>
                    <a:pt x="190" y="88"/>
                  </a:lnTo>
                  <a:lnTo>
                    <a:pt x="189" y="88"/>
                  </a:lnTo>
                  <a:lnTo>
                    <a:pt x="188" y="88"/>
                  </a:lnTo>
                  <a:lnTo>
                    <a:pt x="188" y="87"/>
                  </a:lnTo>
                  <a:lnTo>
                    <a:pt x="186" y="87"/>
                  </a:lnTo>
                  <a:lnTo>
                    <a:pt x="185" y="86"/>
                  </a:lnTo>
                  <a:lnTo>
                    <a:pt x="184" y="85"/>
                  </a:lnTo>
                  <a:lnTo>
                    <a:pt x="184" y="85"/>
                  </a:lnTo>
                  <a:lnTo>
                    <a:pt x="183" y="84"/>
                  </a:lnTo>
                  <a:lnTo>
                    <a:pt x="183" y="83"/>
                  </a:lnTo>
                  <a:lnTo>
                    <a:pt x="182" y="82"/>
                  </a:lnTo>
                  <a:lnTo>
                    <a:pt x="181" y="80"/>
                  </a:lnTo>
                  <a:lnTo>
                    <a:pt x="180" y="80"/>
                  </a:lnTo>
                  <a:lnTo>
                    <a:pt x="180" y="79"/>
                  </a:lnTo>
                  <a:lnTo>
                    <a:pt x="180" y="77"/>
                  </a:lnTo>
                  <a:lnTo>
                    <a:pt x="181" y="76"/>
                  </a:lnTo>
                  <a:lnTo>
                    <a:pt x="182" y="74"/>
                  </a:lnTo>
                  <a:lnTo>
                    <a:pt x="185" y="72"/>
                  </a:lnTo>
                  <a:lnTo>
                    <a:pt x="188" y="71"/>
                  </a:lnTo>
                  <a:lnTo>
                    <a:pt x="189" y="67"/>
                  </a:lnTo>
                  <a:lnTo>
                    <a:pt x="190" y="64"/>
                  </a:lnTo>
                  <a:lnTo>
                    <a:pt x="191" y="62"/>
                  </a:lnTo>
                  <a:lnTo>
                    <a:pt x="192" y="61"/>
                  </a:lnTo>
                  <a:lnTo>
                    <a:pt x="193" y="59"/>
                  </a:lnTo>
                  <a:lnTo>
                    <a:pt x="195" y="58"/>
                  </a:lnTo>
                  <a:lnTo>
                    <a:pt x="196" y="56"/>
                  </a:lnTo>
                  <a:lnTo>
                    <a:pt x="198" y="54"/>
                  </a:lnTo>
                  <a:lnTo>
                    <a:pt x="199" y="53"/>
                  </a:lnTo>
                  <a:lnTo>
                    <a:pt x="200" y="52"/>
                  </a:lnTo>
                  <a:lnTo>
                    <a:pt x="202" y="52"/>
                  </a:lnTo>
                  <a:lnTo>
                    <a:pt x="202" y="51"/>
                  </a:lnTo>
                  <a:lnTo>
                    <a:pt x="203" y="50"/>
                  </a:lnTo>
                  <a:lnTo>
                    <a:pt x="203" y="49"/>
                  </a:lnTo>
                  <a:lnTo>
                    <a:pt x="204" y="49"/>
                  </a:lnTo>
                  <a:lnTo>
                    <a:pt x="205" y="49"/>
                  </a:lnTo>
                  <a:lnTo>
                    <a:pt x="206" y="48"/>
                  </a:lnTo>
                  <a:lnTo>
                    <a:pt x="206" y="47"/>
                  </a:lnTo>
                  <a:lnTo>
                    <a:pt x="207" y="45"/>
                  </a:lnTo>
                  <a:lnTo>
                    <a:pt x="207" y="43"/>
                  </a:lnTo>
                  <a:lnTo>
                    <a:pt x="207" y="41"/>
                  </a:lnTo>
                  <a:lnTo>
                    <a:pt x="207" y="39"/>
                  </a:lnTo>
                  <a:lnTo>
                    <a:pt x="207" y="38"/>
                  </a:lnTo>
                  <a:lnTo>
                    <a:pt x="206" y="37"/>
                  </a:lnTo>
                  <a:lnTo>
                    <a:pt x="205" y="37"/>
                  </a:lnTo>
                  <a:lnTo>
                    <a:pt x="204" y="36"/>
                  </a:lnTo>
                  <a:lnTo>
                    <a:pt x="202" y="36"/>
                  </a:lnTo>
                  <a:lnTo>
                    <a:pt x="199" y="34"/>
                  </a:lnTo>
                  <a:lnTo>
                    <a:pt x="196" y="33"/>
                  </a:lnTo>
                  <a:lnTo>
                    <a:pt x="193" y="33"/>
                  </a:lnTo>
                  <a:lnTo>
                    <a:pt x="190" y="32"/>
                  </a:lnTo>
                  <a:lnTo>
                    <a:pt x="189" y="30"/>
                  </a:lnTo>
                  <a:lnTo>
                    <a:pt x="188" y="29"/>
                  </a:lnTo>
                  <a:lnTo>
                    <a:pt x="187" y="26"/>
                  </a:lnTo>
                  <a:lnTo>
                    <a:pt x="185" y="23"/>
                  </a:lnTo>
                  <a:lnTo>
                    <a:pt x="181" y="21"/>
                  </a:lnTo>
                  <a:lnTo>
                    <a:pt x="181" y="19"/>
                  </a:lnTo>
                  <a:lnTo>
                    <a:pt x="181" y="17"/>
                  </a:lnTo>
                  <a:lnTo>
                    <a:pt x="181" y="15"/>
                  </a:lnTo>
                  <a:lnTo>
                    <a:pt x="181" y="13"/>
                  </a:lnTo>
                  <a:lnTo>
                    <a:pt x="180" y="12"/>
                  </a:lnTo>
                  <a:lnTo>
                    <a:pt x="179" y="12"/>
                  </a:lnTo>
                  <a:lnTo>
                    <a:pt x="177" y="12"/>
                  </a:lnTo>
                  <a:lnTo>
                    <a:pt x="177" y="12"/>
                  </a:lnTo>
                  <a:lnTo>
                    <a:pt x="176" y="11"/>
                  </a:lnTo>
                  <a:lnTo>
                    <a:pt x="176" y="9"/>
                  </a:lnTo>
                  <a:lnTo>
                    <a:pt x="176" y="8"/>
                  </a:lnTo>
                  <a:lnTo>
                    <a:pt x="177" y="7"/>
                  </a:lnTo>
                  <a:lnTo>
                    <a:pt x="179" y="4"/>
                  </a:lnTo>
                  <a:lnTo>
                    <a:pt x="181" y="3"/>
                  </a:lnTo>
                  <a:lnTo>
                    <a:pt x="181" y="1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4" y="1"/>
                  </a:lnTo>
                  <a:lnTo>
                    <a:pt x="174" y="2"/>
                  </a:lnTo>
                  <a:lnTo>
                    <a:pt x="173" y="3"/>
                  </a:lnTo>
                  <a:lnTo>
                    <a:pt x="171" y="4"/>
                  </a:lnTo>
                  <a:lnTo>
                    <a:pt x="170" y="5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8" y="9"/>
                  </a:lnTo>
                  <a:lnTo>
                    <a:pt x="168" y="12"/>
                  </a:lnTo>
                  <a:lnTo>
                    <a:pt x="167" y="13"/>
                  </a:lnTo>
                  <a:lnTo>
                    <a:pt x="167" y="14"/>
                  </a:lnTo>
                  <a:lnTo>
                    <a:pt x="166" y="15"/>
                  </a:lnTo>
                  <a:lnTo>
                    <a:pt x="165" y="16"/>
                  </a:lnTo>
                  <a:lnTo>
                    <a:pt x="164" y="18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61" y="21"/>
                  </a:lnTo>
                  <a:lnTo>
                    <a:pt x="160" y="22"/>
                  </a:lnTo>
                  <a:lnTo>
                    <a:pt x="159" y="20"/>
                  </a:lnTo>
                  <a:lnTo>
                    <a:pt x="158" y="20"/>
                  </a:lnTo>
                  <a:lnTo>
                    <a:pt x="156" y="19"/>
                  </a:lnTo>
                  <a:lnTo>
                    <a:pt x="155" y="19"/>
                  </a:lnTo>
                  <a:lnTo>
                    <a:pt x="154" y="20"/>
                  </a:lnTo>
                  <a:lnTo>
                    <a:pt x="153" y="20"/>
                  </a:lnTo>
                  <a:lnTo>
                    <a:pt x="151" y="22"/>
                  </a:lnTo>
                  <a:lnTo>
                    <a:pt x="149" y="22"/>
                  </a:lnTo>
                  <a:lnTo>
                    <a:pt x="147" y="21"/>
                  </a:lnTo>
                  <a:lnTo>
                    <a:pt x="147" y="21"/>
                  </a:lnTo>
                  <a:lnTo>
                    <a:pt x="146" y="21"/>
                  </a:lnTo>
                  <a:lnTo>
                    <a:pt x="145" y="21"/>
                  </a:lnTo>
                  <a:lnTo>
                    <a:pt x="144" y="21"/>
                  </a:lnTo>
                  <a:lnTo>
                    <a:pt x="143" y="20"/>
                  </a:lnTo>
                  <a:lnTo>
                    <a:pt x="140" y="21"/>
                  </a:lnTo>
                  <a:lnTo>
                    <a:pt x="138" y="21"/>
                  </a:lnTo>
                  <a:lnTo>
                    <a:pt x="136" y="21"/>
                  </a:lnTo>
                  <a:lnTo>
                    <a:pt x="134" y="21"/>
                  </a:lnTo>
                  <a:lnTo>
                    <a:pt x="133" y="20"/>
                  </a:lnTo>
                  <a:lnTo>
                    <a:pt x="132" y="20"/>
                  </a:lnTo>
                  <a:lnTo>
                    <a:pt x="131" y="20"/>
                  </a:lnTo>
                  <a:lnTo>
                    <a:pt x="130" y="20"/>
                  </a:lnTo>
                  <a:lnTo>
                    <a:pt x="130" y="21"/>
                  </a:lnTo>
                  <a:lnTo>
                    <a:pt x="129" y="22"/>
                  </a:lnTo>
                  <a:lnTo>
                    <a:pt x="129" y="24"/>
                  </a:lnTo>
                  <a:lnTo>
                    <a:pt x="129" y="25"/>
                  </a:lnTo>
                  <a:lnTo>
                    <a:pt x="128" y="27"/>
                  </a:lnTo>
                  <a:lnTo>
                    <a:pt x="126" y="28"/>
                  </a:lnTo>
                  <a:lnTo>
                    <a:pt x="119" y="27"/>
                  </a:lnTo>
                  <a:lnTo>
                    <a:pt x="118" y="26"/>
                  </a:lnTo>
                  <a:lnTo>
                    <a:pt x="116" y="26"/>
                  </a:lnTo>
                  <a:lnTo>
                    <a:pt x="115" y="27"/>
                  </a:lnTo>
                  <a:lnTo>
                    <a:pt x="114" y="28"/>
                  </a:lnTo>
                  <a:lnTo>
                    <a:pt x="113" y="29"/>
                  </a:lnTo>
                  <a:lnTo>
                    <a:pt x="112" y="29"/>
                  </a:lnTo>
                  <a:lnTo>
                    <a:pt x="111" y="31"/>
                  </a:lnTo>
                  <a:lnTo>
                    <a:pt x="109" y="33"/>
                  </a:lnTo>
                  <a:lnTo>
                    <a:pt x="107" y="34"/>
                  </a:lnTo>
                  <a:lnTo>
                    <a:pt x="105" y="35"/>
                  </a:lnTo>
                  <a:lnTo>
                    <a:pt x="103" y="36"/>
                  </a:lnTo>
                  <a:lnTo>
                    <a:pt x="102" y="38"/>
                  </a:lnTo>
                  <a:lnTo>
                    <a:pt x="102" y="39"/>
                  </a:lnTo>
                  <a:lnTo>
                    <a:pt x="102" y="41"/>
                  </a:lnTo>
                  <a:lnTo>
                    <a:pt x="103" y="42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7" y="45"/>
                  </a:lnTo>
                  <a:lnTo>
                    <a:pt x="108" y="47"/>
                  </a:lnTo>
                  <a:lnTo>
                    <a:pt x="109" y="49"/>
                  </a:lnTo>
                  <a:lnTo>
                    <a:pt x="110" y="50"/>
                  </a:lnTo>
                  <a:lnTo>
                    <a:pt x="110" y="51"/>
                  </a:lnTo>
                  <a:lnTo>
                    <a:pt x="110" y="51"/>
                  </a:lnTo>
                  <a:lnTo>
                    <a:pt x="109" y="53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5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07" y="56"/>
                  </a:lnTo>
                  <a:lnTo>
                    <a:pt x="107" y="57"/>
                  </a:lnTo>
                  <a:lnTo>
                    <a:pt x="107" y="59"/>
                  </a:lnTo>
                  <a:lnTo>
                    <a:pt x="107" y="61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9" y="62"/>
                  </a:lnTo>
                  <a:lnTo>
                    <a:pt x="110" y="63"/>
                  </a:lnTo>
                  <a:lnTo>
                    <a:pt x="111" y="63"/>
                  </a:lnTo>
                  <a:lnTo>
                    <a:pt x="112" y="64"/>
                  </a:lnTo>
                  <a:lnTo>
                    <a:pt x="112" y="67"/>
                  </a:lnTo>
                  <a:lnTo>
                    <a:pt x="111" y="70"/>
                  </a:lnTo>
                  <a:lnTo>
                    <a:pt x="111" y="72"/>
                  </a:lnTo>
                  <a:lnTo>
                    <a:pt x="111" y="74"/>
                  </a:lnTo>
                  <a:lnTo>
                    <a:pt x="112" y="76"/>
                  </a:lnTo>
                  <a:lnTo>
                    <a:pt x="113" y="77"/>
                  </a:lnTo>
                  <a:lnTo>
                    <a:pt x="115" y="79"/>
                  </a:lnTo>
                  <a:lnTo>
                    <a:pt x="116" y="79"/>
                  </a:lnTo>
                  <a:lnTo>
                    <a:pt x="118" y="79"/>
                  </a:lnTo>
                  <a:lnTo>
                    <a:pt x="118" y="82"/>
                  </a:lnTo>
                  <a:lnTo>
                    <a:pt x="117" y="84"/>
                  </a:lnTo>
                  <a:lnTo>
                    <a:pt x="116" y="89"/>
                  </a:lnTo>
                  <a:lnTo>
                    <a:pt x="115" y="94"/>
                  </a:lnTo>
                  <a:lnTo>
                    <a:pt x="114" y="96"/>
                  </a:lnTo>
                  <a:lnTo>
                    <a:pt x="113" y="98"/>
                  </a:lnTo>
                  <a:lnTo>
                    <a:pt x="113" y="100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2" y="106"/>
                  </a:lnTo>
                  <a:lnTo>
                    <a:pt x="111" y="107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3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5" y="115"/>
                  </a:lnTo>
                  <a:lnTo>
                    <a:pt x="104" y="117"/>
                  </a:lnTo>
                  <a:lnTo>
                    <a:pt x="103" y="118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2" y="120"/>
                  </a:lnTo>
                  <a:lnTo>
                    <a:pt x="101" y="120"/>
                  </a:lnTo>
                  <a:lnTo>
                    <a:pt x="100" y="121"/>
                  </a:lnTo>
                  <a:lnTo>
                    <a:pt x="98" y="121"/>
                  </a:lnTo>
                  <a:lnTo>
                    <a:pt x="98" y="122"/>
                  </a:lnTo>
                  <a:lnTo>
                    <a:pt x="97" y="122"/>
                  </a:lnTo>
                  <a:lnTo>
                    <a:pt x="96" y="124"/>
                  </a:lnTo>
                  <a:lnTo>
                    <a:pt x="95" y="125"/>
                  </a:lnTo>
                  <a:lnTo>
                    <a:pt x="94" y="125"/>
                  </a:lnTo>
                  <a:lnTo>
                    <a:pt x="93" y="126"/>
                  </a:lnTo>
                  <a:lnTo>
                    <a:pt x="93" y="130"/>
                  </a:lnTo>
                  <a:lnTo>
                    <a:pt x="92" y="133"/>
                  </a:lnTo>
                  <a:lnTo>
                    <a:pt x="91" y="135"/>
                  </a:lnTo>
                  <a:lnTo>
                    <a:pt x="90" y="137"/>
                  </a:lnTo>
                  <a:lnTo>
                    <a:pt x="89" y="138"/>
                  </a:lnTo>
                  <a:lnTo>
                    <a:pt x="87" y="139"/>
                  </a:lnTo>
                  <a:lnTo>
                    <a:pt x="87" y="140"/>
                  </a:lnTo>
                  <a:lnTo>
                    <a:pt x="86" y="141"/>
                  </a:lnTo>
                  <a:lnTo>
                    <a:pt x="86" y="141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84" y="141"/>
                  </a:lnTo>
                  <a:lnTo>
                    <a:pt x="83" y="143"/>
                  </a:lnTo>
                  <a:lnTo>
                    <a:pt x="83" y="144"/>
                  </a:lnTo>
                  <a:lnTo>
                    <a:pt x="83" y="145"/>
                  </a:lnTo>
                  <a:lnTo>
                    <a:pt x="83" y="146"/>
                  </a:lnTo>
                  <a:lnTo>
                    <a:pt x="82" y="147"/>
                  </a:lnTo>
                  <a:lnTo>
                    <a:pt x="82" y="147"/>
                  </a:lnTo>
                  <a:lnTo>
                    <a:pt x="81" y="147"/>
                  </a:lnTo>
                  <a:lnTo>
                    <a:pt x="80" y="148"/>
                  </a:lnTo>
                  <a:lnTo>
                    <a:pt x="78" y="148"/>
                  </a:lnTo>
                  <a:lnTo>
                    <a:pt x="77" y="148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5" y="150"/>
                  </a:lnTo>
                  <a:lnTo>
                    <a:pt x="75" y="151"/>
                  </a:lnTo>
                  <a:lnTo>
                    <a:pt x="76" y="152"/>
                  </a:lnTo>
                  <a:lnTo>
                    <a:pt x="77" y="15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80" y="152"/>
                  </a:lnTo>
                  <a:lnTo>
                    <a:pt x="79" y="153"/>
                  </a:lnTo>
                  <a:lnTo>
                    <a:pt x="78" y="155"/>
                  </a:lnTo>
                  <a:lnTo>
                    <a:pt x="78" y="155"/>
                  </a:lnTo>
                  <a:lnTo>
                    <a:pt x="77" y="155"/>
                  </a:lnTo>
                  <a:lnTo>
                    <a:pt x="76" y="155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8"/>
                  </a:lnTo>
                  <a:lnTo>
                    <a:pt x="71" y="159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60"/>
                  </a:lnTo>
                  <a:lnTo>
                    <a:pt x="68" y="158"/>
                  </a:lnTo>
                  <a:lnTo>
                    <a:pt x="67" y="157"/>
                  </a:lnTo>
                  <a:lnTo>
                    <a:pt x="66" y="156"/>
                  </a:lnTo>
                  <a:lnTo>
                    <a:pt x="64" y="154"/>
                  </a:lnTo>
                  <a:lnTo>
                    <a:pt x="63" y="154"/>
                  </a:lnTo>
                  <a:lnTo>
                    <a:pt x="62" y="155"/>
                  </a:lnTo>
                  <a:lnTo>
                    <a:pt x="61" y="154"/>
                  </a:lnTo>
                  <a:lnTo>
                    <a:pt x="60" y="154"/>
                  </a:lnTo>
                  <a:lnTo>
                    <a:pt x="60" y="153"/>
                  </a:lnTo>
                  <a:lnTo>
                    <a:pt x="60" y="152"/>
                  </a:lnTo>
                  <a:lnTo>
                    <a:pt x="60" y="150"/>
                  </a:lnTo>
                  <a:lnTo>
                    <a:pt x="59" y="148"/>
                  </a:lnTo>
                  <a:lnTo>
                    <a:pt x="59" y="147"/>
                  </a:lnTo>
                  <a:lnTo>
                    <a:pt x="58" y="146"/>
                  </a:lnTo>
                  <a:lnTo>
                    <a:pt x="57" y="146"/>
                  </a:lnTo>
                  <a:lnTo>
                    <a:pt x="55" y="146"/>
                  </a:lnTo>
                  <a:lnTo>
                    <a:pt x="54" y="145"/>
                  </a:lnTo>
                  <a:lnTo>
                    <a:pt x="52" y="145"/>
                  </a:lnTo>
                  <a:lnTo>
                    <a:pt x="51" y="145"/>
                  </a:lnTo>
                  <a:lnTo>
                    <a:pt x="50" y="145"/>
                  </a:lnTo>
                  <a:lnTo>
                    <a:pt x="49" y="145"/>
                  </a:lnTo>
                  <a:lnTo>
                    <a:pt x="49" y="143"/>
                  </a:lnTo>
                  <a:lnTo>
                    <a:pt x="48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3" y="142"/>
                  </a:lnTo>
                  <a:lnTo>
                    <a:pt x="42" y="142"/>
                  </a:lnTo>
                  <a:lnTo>
                    <a:pt x="40" y="142"/>
                  </a:lnTo>
                  <a:lnTo>
                    <a:pt x="39" y="141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39"/>
                  </a:lnTo>
                  <a:lnTo>
                    <a:pt x="38" y="139"/>
                  </a:lnTo>
                  <a:lnTo>
                    <a:pt x="39" y="139"/>
                  </a:lnTo>
                  <a:lnTo>
                    <a:pt x="38" y="139"/>
                  </a:lnTo>
                  <a:lnTo>
                    <a:pt x="38" y="139"/>
                  </a:lnTo>
                  <a:lnTo>
                    <a:pt x="37" y="138"/>
                  </a:lnTo>
                  <a:lnTo>
                    <a:pt x="36" y="138"/>
                  </a:lnTo>
                  <a:lnTo>
                    <a:pt x="32" y="137"/>
                  </a:lnTo>
                  <a:lnTo>
                    <a:pt x="28" y="135"/>
                  </a:lnTo>
                  <a:lnTo>
                    <a:pt x="26" y="134"/>
                  </a:lnTo>
                  <a:lnTo>
                    <a:pt x="24" y="133"/>
                  </a:lnTo>
                  <a:lnTo>
                    <a:pt x="22" y="132"/>
                  </a:lnTo>
                  <a:lnTo>
                    <a:pt x="20" y="131"/>
                  </a:lnTo>
                  <a:lnTo>
                    <a:pt x="19" y="128"/>
                  </a:lnTo>
                  <a:lnTo>
                    <a:pt x="19" y="126"/>
                  </a:lnTo>
                  <a:lnTo>
                    <a:pt x="19" y="125"/>
                  </a:lnTo>
                  <a:lnTo>
                    <a:pt x="18" y="125"/>
                  </a:lnTo>
                  <a:lnTo>
                    <a:pt x="17" y="125"/>
                  </a:lnTo>
                  <a:lnTo>
                    <a:pt x="16" y="125"/>
                  </a:lnTo>
                  <a:lnTo>
                    <a:pt x="14" y="125"/>
                  </a:lnTo>
                  <a:lnTo>
                    <a:pt x="13" y="126"/>
                  </a:lnTo>
                  <a:lnTo>
                    <a:pt x="12" y="127"/>
                  </a:lnTo>
                  <a:lnTo>
                    <a:pt x="11" y="127"/>
                  </a:lnTo>
                  <a:lnTo>
                    <a:pt x="9" y="128"/>
                  </a:lnTo>
                  <a:lnTo>
                    <a:pt x="8" y="129"/>
                  </a:lnTo>
                  <a:lnTo>
                    <a:pt x="6" y="130"/>
                  </a:lnTo>
                  <a:lnTo>
                    <a:pt x="5" y="131"/>
                  </a:lnTo>
                  <a:lnTo>
                    <a:pt x="4" y="132"/>
                  </a:lnTo>
                  <a:lnTo>
                    <a:pt x="2" y="133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1" y="138"/>
                  </a:lnTo>
                  <a:lnTo>
                    <a:pt x="2" y="140"/>
                  </a:lnTo>
                  <a:lnTo>
                    <a:pt x="1" y="141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1" y="149"/>
                  </a:lnTo>
                  <a:lnTo>
                    <a:pt x="1" y="150"/>
                  </a:lnTo>
                  <a:lnTo>
                    <a:pt x="1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2" y="150"/>
                  </a:lnTo>
                  <a:lnTo>
                    <a:pt x="2" y="149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490" y="2238"/>
              <a:ext cx="1488" cy="1626"/>
            </a:xfrm>
            <a:custGeom>
              <a:avLst/>
              <a:gdLst/>
              <a:ahLst/>
              <a:cxnLst>
                <a:cxn ang="0">
                  <a:pos x="95" y="9"/>
                </a:cxn>
                <a:cxn ang="0">
                  <a:pos x="89" y="19"/>
                </a:cxn>
                <a:cxn ang="0">
                  <a:pos x="94" y="37"/>
                </a:cxn>
                <a:cxn ang="0">
                  <a:pos x="90" y="55"/>
                </a:cxn>
                <a:cxn ang="0">
                  <a:pos x="81" y="74"/>
                </a:cxn>
                <a:cxn ang="0">
                  <a:pos x="86" y="87"/>
                </a:cxn>
                <a:cxn ang="0">
                  <a:pos x="90" y="99"/>
                </a:cxn>
                <a:cxn ang="0">
                  <a:pos x="97" y="108"/>
                </a:cxn>
                <a:cxn ang="0">
                  <a:pos x="85" y="119"/>
                </a:cxn>
                <a:cxn ang="0">
                  <a:pos x="72" y="110"/>
                </a:cxn>
                <a:cxn ang="0">
                  <a:pos x="63" y="131"/>
                </a:cxn>
                <a:cxn ang="0">
                  <a:pos x="55" y="147"/>
                </a:cxn>
                <a:cxn ang="0">
                  <a:pos x="46" y="146"/>
                </a:cxn>
                <a:cxn ang="0">
                  <a:pos x="24" y="147"/>
                </a:cxn>
                <a:cxn ang="0">
                  <a:pos x="18" y="155"/>
                </a:cxn>
                <a:cxn ang="0">
                  <a:pos x="19" y="168"/>
                </a:cxn>
                <a:cxn ang="0">
                  <a:pos x="20" y="183"/>
                </a:cxn>
                <a:cxn ang="0">
                  <a:pos x="14" y="202"/>
                </a:cxn>
                <a:cxn ang="0">
                  <a:pos x="10" y="218"/>
                </a:cxn>
                <a:cxn ang="0">
                  <a:pos x="3" y="225"/>
                </a:cxn>
                <a:cxn ang="0">
                  <a:pos x="14" y="236"/>
                </a:cxn>
                <a:cxn ang="0">
                  <a:pos x="31" y="239"/>
                </a:cxn>
                <a:cxn ang="0">
                  <a:pos x="48" y="243"/>
                </a:cxn>
                <a:cxn ang="0">
                  <a:pos x="57" y="240"/>
                </a:cxn>
                <a:cxn ang="0">
                  <a:pos x="65" y="241"/>
                </a:cxn>
                <a:cxn ang="0">
                  <a:pos x="88" y="255"/>
                </a:cxn>
                <a:cxn ang="0">
                  <a:pos x="111" y="269"/>
                </a:cxn>
                <a:cxn ang="0">
                  <a:pos x="123" y="269"/>
                </a:cxn>
                <a:cxn ang="0">
                  <a:pos x="124" y="261"/>
                </a:cxn>
                <a:cxn ang="0">
                  <a:pos x="136" y="249"/>
                </a:cxn>
                <a:cxn ang="0">
                  <a:pos x="148" y="230"/>
                </a:cxn>
                <a:cxn ang="0">
                  <a:pos x="158" y="220"/>
                </a:cxn>
                <a:cxn ang="0">
                  <a:pos x="162" y="197"/>
                </a:cxn>
                <a:cxn ang="0">
                  <a:pos x="156" y="177"/>
                </a:cxn>
                <a:cxn ang="0">
                  <a:pos x="155" y="164"/>
                </a:cxn>
                <a:cxn ang="0">
                  <a:pos x="152" y="148"/>
                </a:cxn>
                <a:cxn ang="0">
                  <a:pos x="159" y="141"/>
                </a:cxn>
                <a:cxn ang="0">
                  <a:pos x="183" y="135"/>
                </a:cxn>
                <a:cxn ang="0">
                  <a:pos x="210" y="130"/>
                </a:cxn>
                <a:cxn ang="0">
                  <a:pos x="225" y="115"/>
                </a:cxn>
                <a:cxn ang="0">
                  <a:pos x="228" y="119"/>
                </a:cxn>
                <a:cxn ang="0">
                  <a:pos x="238" y="103"/>
                </a:cxn>
                <a:cxn ang="0">
                  <a:pos x="232" y="88"/>
                </a:cxn>
                <a:cxn ang="0">
                  <a:pos x="246" y="84"/>
                </a:cxn>
                <a:cxn ang="0">
                  <a:pos x="240" y="69"/>
                </a:cxn>
                <a:cxn ang="0">
                  <a:pos x="227" y="58"/>
                </a:cxn>
                <a:cxn ang="0">
                  <a:pos x="223" y="64"/>
                </a:cxn>
                <a:cxn ang="0">
                  <a:pos x="207" y="52"/>
                </a:cxn>
                <a:cxn ang="0">
                  <a:pos x="192" y="57"/>
                </a:cxn>
                <a:cxn ang="0">
                  <a:pos x="186" y="67"/>
                </a:cxn>
                <a:cxn ang="0">
                  <a:pos x="180" y="87"/>
                </a:cxn>
                <a:cxn ang="0">
                  <a:pos x="171" y="88"/>
                </a:cxn>
                <a:cxn ang="0">
                  <a:pos x="165" y="88"/>
                </a:cxn>
                <a:cxn ang="0">
                  <a:pos x="153" y="95"/>
                </a:cxn>
                <a:cxn ang="0">
                  <a:pos x="145" y="99"/>
                </a:cxn>
                <a:cxn ang="0">
                  <a:pos x="140" y="83"/>
                </a:cxn>
                <a:cxn ang="0">
                  <a:pos x="135" y="55"/>
                </a:cxn>
                <a:cxn ang="0">
                  <a:pos x="128" y="45"/>
                </a:cxn>
                <a:cxn ang="0">
                  <a:pos x="122" y="27"/>
                </a:cxn>
                <a:cxn ang="0">
                  <a:pos x="108" y="12"/>
                </a:cxn>
                <a:cxn ang="0">
                  <a:pos x="102" y="1"/>
                </a:cxn>
              </a:cxnLst>
              <a:rect l="0" t="0" r="r" b="b"/>
              <a:pathLst>
                <a:path w="248" h="271">
                  <a:moveTo>
                    <a:pt x="103" y="0"/>
                  </a:moveTo>
                  <a:lnTo>
                    <a:pt x="102" y="1"/>
                  </a:lnTo>
                  <a:lnTo>
                    <a:pt x="101" y="1"/>
                  </a:lnTo>
                  <a:lnTo>
                    <a:pt x="101" y="2"/>
                  </a:lnTo>
                  <a:lnTo>
                    <a:pt x="101" y="3"/>
                  </a:lnTo>
                  <a:lnTo>
                    <a:pt x="100" y="4"/>
                  </a:lnTo>
                  <a:lnTo>
                    <a:pt x="100" y="5"/>
                  </a:lnTo>
                  <a:lnTo>
                    <a:pt x="99" y="6"/>
                  </a:lnTo>
                  <a:lnTo>
                    <a:pt x="98" y="6"/>
                  </a:lnTo>
                  <a:lnTo>
                    <a:pt x="98" y="7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5" y="9"/>
                  </a:lnTo>
                  <a:lnTo>
                    <a:pt x="94" y="9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1" y="9"/>
                  </a:lnTo>
                  <a:lnTo>
                    <a:pt x="90" y="9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8" y="11"/>
                  </a:lnTo>
                  <a:lnTo>
                    <a:pt x="88" y="12"/>
                  </a:lnTo>
                  <a:lnTo>
                    <a:pt x="87" y="13"/>
                  </a:lnTo>
                  <a:lnTo>
                    <a:pt x="88" y="16"/>
                  </a:lnTo>
                  <a:lnTo>
                    <a:pt x="89" y="19"/>
                  </a:lnTo>
                  <a:lnTo>
                    <a:pt x="90" y="21"/>
                  </a:lnTo>
                  <a:lnTo>
                    <a:pt x="91" y="24"/>
                  </a:lnTo>
                  <a:lnTo>
                    <a:pt x="89" y="25"/>
                  </a:lnTo>
                  <a:lnTo>
                    <a:pt x="88" y="25"/>
                  </a:lnTo>
                  <a:lnTo>
                    <a:pt x="87" y="27"/>
                  </a:lnTo>
                  <a:lnTo>
                    <a:pt x="86" y="28"/>
                  </a:lnTo>
                  <a:lnTo>
                    <a:pt x="87" y="30"/>
                  </a:lnTo>
                  <a:lnTo>
                    <a:pt x="87" y="31"/>
                  </a:lnTo>
                  <a:lnTo>
                    <a:pt x="88" y="32"/>
                  </a:lnTo>
                  <a:lnTo>
                    <a:pt x="89" y="33"/>
                  </a:lnTo>
                  <a:lnTo>
                    <a:pt x="91" y="34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3" y="43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8"/>
                  </a:lnTo>
                  <a:lnTo>
                    <a:pt x="93" y="49"/>
                  </a:lnTo>
                  <a:lnTo>
                    <a:pt x="93" y="50"/>
                  </a:lnTo>
                  <a:lnTo>
                    <a:pt x="92" y="51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90" y="55"/>
                  </a:lnTo>
                  <a:lnTo>
                    <a:pt x="91" y="56"/>
                  </a:lnTo>
                  <a:lnTo>
                    <a:pt x="92" y="58"/>
                  </a:lnTo>
                  <a:lnTo>
                    <a:pt x="89" y="60"/>
                  </a:lnTo>
                  <a:lnTo>
                    <a:pt x="87" y="63"/>
                  </a:lnTo>
                  <a:lnTo>
                    <a:pt x="85" y="65"/>
                  </a:lnTo>
                  <a:lnTo>
                    <a:pt x="83" y="67"/>
                  </a:lnTo>
                  <a:lnTo>
                    <a:pt x="82" y="69"/>
                  </a:lnTo>
                  <a:lnTo>
                    <a:pt x="82" y="70"/>
                  </a:lnTo>
                  <a:lnTo>
                    <a:pt x="82" y="71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1" y="73"/>
                  </a:lnTo>
                  <a:lnTo>
                    <a:pt x="81" y="74"/>
                  </a:lnTo>
                  <a:lnTo>
                    <a:pt x="80" y="76"/>
                  </a:lnTo>
                  <a:lnTo>
                    <a:pt x="80" y="77"/>
                  </a:lnTo>
                  <a:lnTo>
                    <a:pt x="80" y="78"/>
                  </a:lnTo>
                  <a:lnTo>
                    <a:pt x="81" y="81"/>
                  </a:lnTo>
                  <a:lnTo>
                    <a:pt x="81" y="83"/>
                  </a:lnTo>
                  <a:lnTo>
                    <a:pt x="82" y="84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3" y="86"/>
                  </a:lnTo>
                  <a:lnTo>
                    <a:pt x="85" y="86"/>
                  </a:lnTo>
                  <a:lnTo>
                    <a:pt x="86" y="87"/>
                  </a:lnTo>
                  <a:lnTo>
                    <a:pt x="86" y="87"/>
                  </a:lnTo>
                  <a:lnTo>
                    <a:pt x="86" y="87"/>
                  </a:lnTo>
                  <a:lnTo>
                    <a:pt x="88" y="86"/>
                  </a:lnTo>
                  <a:lnTo>
                    <a:pt x="90" y="86"/>
                  </a:lnTo>
                  <a:lnTo>
                    <a:pt x="91" y="85"/>
                  </a:lnTo>
                  <a:lnTo>
                    <a:pt x="93" y="86"/>
                  </a:lnTo>
                  <a:lnTo>
                    <a:pt x="94" y="87"/>
                  </a:lnTo>
                  <a:lnTo>
                    <a:pt x="95" y="89"/>
                  </a:lnTo>
                  <a:lnTo>
                    <a:pt x="95" y="91"/>
                  </a:lnTo>
                  <a:lnTo>
                    <a:pt x="94" y="92"/>
                  </a:lnTo>
                  <a:lnTo>
                    <a:pt x="94" y="94"/>
                  </a:lnTo>
                  <a:lnTo>
                    <a:pt x="93" y="95"/>
                  </a:lnTo>
                  <a:lnTo>
                    <a:pt x="92" y="96"/>
                  </a:lnTo>
                  <a:lnTo>
                    <a:pt x="90" y="97"/>
                  </a:lnTo>
                  <a:lnTo>
                    <a:pt x="90" y="99"/>
                  </a:lnTo>
                  <a:lnTo>
                    <a:pt x="89" y="100"/>
                  </a:lnTo>
                  <a:lnTo>
                    <a:pt x="88" y="101"/>
                  </a:lnTo>
                  <a:lnTo>
                    <a:pt x="88" y="102"/>
                  </a:lnTo>
                  <a:lnTo>
                    <a:pt x="89" y="103"/>
                  </a:lnTo>
                  <a:lnTo>
                    <a:pt x="89" y="103"/>
                  </a:lnTo>
                  <a:lnTo>
                    <a:pt x="90" y="104"/>
                  </a:lnTo>
                  <a:lnTo>
                    <a:pt x="91" y="104"/>
                  </a:lnTo>
                  <a:lnTo>
                    <a:pt x="93" y="105"/>
                  </a:lnTo>
                  <a:lnTo>
                    <a:pt x="94" y="105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07"/>
                  </a:lnTo>
                  <a:lnTo>
                    <a:pt x="97" y="108"/>
                  </a:lnTo>
                  <a:lnTo>
                    <a:pt x="97" y="110"/>
                  </a:lnTo>
                  <a:lnTo>
                    <a:pt x="96" y="111"/>
                  </a:lnTo>
                  <a:lnTo>
                    <a:pt x="95" y="113"/>
                  </a:lnTo>
                  <a:lnTo>
                    <a:pt x="94" y="116"/>
                  </a:lnTo>
                  <a:lnTo>
                    <a:pt x="94" y="118"/>
                  </a:lnTo>
                  <a:lnTo>
                    <a:pt x="93" y="119"/>
                  </a:lnTo>
                  <a:lnTo>
                    <a:pt x="93" y="120"/>
                  </a:lnTo>
                  <a:lnTo>
                    <a:pt x="92" y="120"/>
                  </a:lnTo>
                  <a:lnTo>
                    <a:pt x="91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6" y="119"/>
                  </a:lnTo>
                  <a:lnTo>
                    <a:pt x="85" y="119"/>
                  </a:lnTo>
                  <a:lnTo>
                    <a:pt x="84" y="119"/>
                  </a:lnTo>
                  <a:lnTo>
                    <a:pt x="82" y="119"/>
                  </a:lnTo>
                  <a:lnTo>
                    <a:pt x="81" y="118"/>
                  </a:lnTo>
                  <a:lnTo>
                    <a:pt x="78" y="117"/>
                  </a:lnTo>
                  <a:lnTo>
                    <a:pt x="76" y="115"/>
                  </a:lnTo>
                  <a:lnTo>
                    <a:pt x="75" y="113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1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3" y="110"/>
                  </a:lnTo>
                  <a:lnTo>
                    <a:pt x="72" y="110"/>
                  </a:lnTo>
                  <a:lnTo>
                    <a:pt x="70" y="111"/>
                  </a:lnTo>
                  <a:lnTo>
                    <a:pt x="69" y="112"/>
                  </a:lnTo>
                  <a:lnTo>
                    <a:pt x="68" y="114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8" y="122"/>
                  </a:lnTo>
                  <a:lnTo>
                    <a:pt x="68" y="125"/>
                  </a:lnTo>
                  <a:lnTo>
                    <a:pt x="68" y="126"/>
                  </a:lnTo>
                  <a:lnTo>
                    <a:pt x="67" y="128"/>
                  </a:lnTo>
                  <a:lnTo>
                    <a:pt x="67" y="129"/>
                  </a:lnTo>
                  <a:lnTo>
                    <a:pt x="66" y="129"/>
                  </a:lnTo>
                  <a:lnTo>
                    <a:pt x="65" y="130"/>
                  </a:lnTo>
                  <a:lnTo>
                    <a:pt x="63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1" y="133"/>
                  </a:lnTo>
                  <a:lnTo>
                    <a:pt x="60" y="134"/>
                  </a:lnTo>
                  <a:lnTo>
                    <a:pt x="59" y="135"/>
                  </a:lnTo>
                  <a:lnTo>
                    <a:pt x="57" y="135"/>
                  </a:lnTo>
                  <a:lnTo>
                    <a:pt x="53" y="142"/>
                  </a:lnTo>
                  <a:lnTo>
                    <a:pt x="53" y="142"/>
                  </a:lnTo>
                  <a:lnTo>
                    <a:pt x="54" y="143"/>
                  </a:lnTo>
                  <a:lnTo>
                    <a:pt x="54" y="144"/>
                  </a:lnTo>
                  <a:lnTo>
                    <a:pt x="54" y="145"/>
                  </a:lnTo>
                  <a:lnTo>
                    <a:pt x="55" y="146"/>
                  </a:lnTo>
                  <a:lnTo>
                    <a:pt x="55" y="147"/>
                  </a:lnTo>
                  <a:lnTo>
                    <a:pt x="55" y="148"/>
                  </a:lnTo>
                  <a:lnTo>
                    <a:pt x="55" y="148"/>
                  </a:lnTo>
                  <a:lnTo>
                    <a:pt x="56" y="149"/>
                  </a:lnTo>
                  <a:lnTo>
                    <a:pt x="56" y="149"/>
                  </a:lnTo>
                  <a:lnTo>
                    <a:pt x="56" y="150"/>
                  </a:lnTo>
                  <a:lnTo>
                    <a:pt x="56" y="150"/>
                  </a:lnTo>
                  <a:lnTo>
                    <a:pt x="55" y="151"/>
                  </a:lnTo>
                  <a:lnTo>
                    <a:pt x="54" y="151"/>
                  </a:lnTo>
                  <a:lnTo>
                    <a:pt x="52" y="151"/>
                  </a:lnTo>
                  <a:lnTo>
                    <a:pt x="51" y="151"/>
                  </a:lnTo>
                  <a:lnTo>
                    <a:pt x="49" y="149"/>
                  </a:lnTo>
                  <a:lnTo>
                    <a:pt x="46" y="147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2"/>
                  </a:lnTo>
                  <a:lnTo>
                    <a:pt x="46" y="141"/>
                  </a:lnTo>
                  <a:lnTo>
                    <a:pt x="45" y="141"/>
                  </a:lnTo>
                  <a:lnTo>
                    <a:pt x="45" y="140"/>
                  </a:lnTo>
                  <a:lnTo>
                    <a:pt x="43" y="141"/>
                  </a:lnTo>
                  <a:lnTo>
                    <a:pt x="42" y="143"/>
                  </a:lnTo>
                  <a:lnTo>
                    <a:pt x="40" y="145"/>
                  </a:lnTo>
                  <a:lnTo>
                    <a:pt x="38" y="146"/>
                  </a:lnTo>
                  <a:lnTo>
                    <a:pt x="36" y="147"/>
                  </a:lnTo>
                  <a:lnTo>
                    <a:pt x="32" y="147"/>
                  </a:lnTo>
                  <a:lnTo>
                    <a:pt x="28" y="147"/>
                  </a:lnTo>
                  <a:lnTo>
                    <a:pt x="24" y="147"/>
                  </a:lnTo>
                  <a:lnTo>
                    <a:pt x="23" y="148"/>
                  </a:lnTo>
                  <a:lnTo>
                    <a:pt x="21" y="148"/>
                  </a:lnTo>
                  <a:lnTo>
                    <a:pt x="20" y="150"/>
                  </a:lnTo>
                  <a:lnTo>
                    <a:pt x="20" y="151"/>
                  </a:lnTo>
                  <a:lnTo>
                    <a:pt x="19" y="152"/>
                  </a:lnTo>
                  <a:lnTo>
                    <a:pt x="19" y="153"/>
                  </a:lnTo>
                  <a:lnTo>
                    <a:pt x="18" y="153"/>
                  </a:lnTo>
                  <a:lnTo>
                    <a:pt x="17" y="153"/>
                  </a:lnTo>
                  <a:lnTo>
                    <a:pt x="15" y="154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17" y="155"/>
                  </a:lnTo>
                  <a:lnTo>
                    <a:pt x="18" y="155"/>
                  </a:lnTo>
                  <a:lnTo>
                    <a:pt x="19" y="155"/>
                  </a:lnTo>
                  <a:lnTo>
                    <a:pt x="19" y="156"/>
                  </a:lnTo>
                  <a:lnTo>
                    <a:pt x="19" y="157"/>
                  </a:lnTo>
                  <a:lnTo>
                    <a:pt x="17" y="158"/>
                  </a:lnTo>
                  <a:lnTo>
                    <a:pt x="16" y="159"/>
                  </a:lnTo>
                  <a:lnTo>
                    <a:pt x="15" y="160"/>
                  </a:lnTo>
                  <a:lnTo>
                    <a:pt x="14" y="162"/>
                  </a:lnTo>
                  <a:lnTo>
                    <a:pt x="14" y="163"/>
                  </a:lnTo>
                  <a:lnTo>
                    <a:pt x="14" y="164"/>
                  </a:lnTo>
                  <a:lnTo>
                    <a:pt x="15" y="165"/>
                  </a:lnTo>
                  <a:lnTo>
                    <a:pt x="15" y="166"/>
                  </a:lnTo>
                  <a:lnTo>
                    <a:pt x="17" y="167"/>
                  </a:lnTo>
                  <a:lnTo>
                    <a:pt x="19" y="168"/>
                  </a:lnTo>
                  <a:lnTo>
                    <a:pt x="19" y="169"/>
                  </a:lnTo>
                  <a:lnTo>
                    <a:pt x="19" y="170"/>
                  </a:lnTo>
                  <a:lnTo>
                    <a:pt x="20" y="171"/>
                  </a:lnTo>
                  <a:lnTo>
                    <a:pt x="21" y="172"/>
                  </a:lnTo>
                  <a:lnTo>
                    <a:pt x="21" y="173"/>
                  </a:lnTo>
                  <a:lnTo>
                    <a:pt x="22" y="174"/>
                  </a:lnTo>
                  <a:lnTo>
                    <a:pt x="22" y="175"/>
                  </a:lnTo>
                  <a:lnTo>
                    <a:pt x="22" y="176"/>
                  </a:lnTo>
                  <a:lnTo>
                    <a:pt x="22" y="179"/>
                  </a:lnTo>
                  <a:lnTo>
                    <a:pt x="22" y="181"/>
                  </a:lnTo>
                  <a:lnTo>
                    <a:pt x="21" y="182"/>
                  </a:lnTo>
                  <a:lnTo>
                    <a:pt x="21" y="183"/>
                  </a:lnTo>
                  <a:lnTo>
                    <a:pt x="20" y="183"/>
                  </a:lnTo>
                  <a:lnTo>
                    <a:pt x="20" y="183"/>
                  </a:lnTo>
                  <a:lnTo>
                    <a:pt x="19" y="184"/>
                  </a:lnTo>
                  <a:lnTo>
                    <a:pt x="18" y="186"/>
                  </a:lnTo>
                  <a:lnTo>
                    <a:pt x="16" y="189"/>
                  </a:lnTo>
                  <a:lnTo>
                    <a:pt x="15" y="191"/>
                  </a:lnTo>
                  <a:lnTo>
                    <a:pt x="14" y="194"/>
                  </a:lnTo>
                  <a:lnTo>
                    <a:pt x="14" y="195"/>
                  </a:lnTo>
                  <a:lnTo>
                    <a:pt x="15" y="196"/>
                  </a:lnTo>
                  <a:lnTo>
                    <a:pt x="15" y="198"/>
                  </a:lnTo>
                  <a:lnTo>
                    <a:pt x="15" y="199"/>
                  </a:lnTo>
                  <a:lnTo>
                    <a:pt x="15" y="200"/>
                  </a:lnTo>
                  <a:lnTo>
                    <a:pt x="15" y="201"/>
                  </a:lnTo>
                  <a:lnTo>
                    <a:pt x="14" y="202"/>
                  </a:lnTo>
                  <a:lnTo>
                    <a:pt x="14" y="205"/>
                  </a:lnTo>
                  <a:lnTo>
                    <a:pt x="14" y="207"/>
                  </a:lnTo>
                  <a:lnTo>
                    <a:pt x="14" y="209"/>
                  </a:lnTo>
                  <a:lnTo>
                    <a:pt x="14" y="211"/>
                  </a:lnTo>
                  <a:lnTo>
                    <a:pt x="14" y="212"/>
                  </a:lnTo>
                  <a:lnTo>
                    <a:pt x="15" y="213"/>
                  </a:lnTo>
                  <a:lnTo>
                    <a:pt x="15" y="215"/>
                  </a:lnTo>
                  <a:lnTo>
                    <a:pt x="15" y="216"/>
                  </a:lnTo>
                  <a:lnTo>
                    <a:pt x="14" y="216"/>
                  </a:lnTo>
                  <a:lnTo>
                    <a:pt x="13" y="217"/>
                  </a:lnTo>
                  <a:lnTo>
                    <a:pt x="12" y="217"/>
                  </a:lnTo>
                  <a:lnTo>
                    <a:pt x="11" y="217"/>
                  </a:lnTo>
                  <a:lnTo>
                    <a:pt x="10" y="218"/>
                  </a:lnTo>
                  <a:lnTo>
                    <a:pt x="9" y="219"/>
                  </a:lnTo>
                  <a:lnTo>
                    <a:pt x="7" y="220"/>
                  </a:lnTo>
                  <a:lnTo>
                    <a:pt x="4" y="221"/>
                  </a:lnTo>
                  <a:lnTo>
                    <a:pt x="2" y="222"/>
                  </a:lnTo>
                  <a:lnTo>
                    <a:pt x="1" y="223"/>
                  </a:lnTo>
                  <a:lnTo>
                    <a:pt x="1" y="223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24"/>
                  </a:lnTo>
                  <a:lnTo>
                    <a:pt x="1" y="225"/>
                  </a:lnTo>
                  <a:lnTo>
                    <a:pt x="2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6"/>
                  </a:lnTo>
                  <a:lnTo>
                    <a:pt x="4" y="227"/>
                  </a:lnTo>
                  <a:lnTo>
                    <a:pt x="5" y="228"/>
                  </a:lnTo>
                  <a:lnTo>
                    <a:pt x="6" y="228"/>
                  </a:lnTo>
                  <a:lnTo>
                    <a:pt x="7" y="229"/>
                  </a:lnTo>
                  <a:lnTo>
                    <a:pt x="7" y="230"/>
                  </a:lnTo>
                  <a:lnTo>
                    <a:pt x="8" y="232"/>
                  </a:lnTo>
                  <a:lnTo>
                    <a:pt x="8" y="233"/>
                  </a:lnTo>
                  <a:lnTo>
                    <a:pt x="9" y="233"/>
                  </a:lnTo>
                  <a:lnTo>
                    <a:pt x="9" y="234"/>
                  </a:lnTo>
                  <a:lnTo>
                    <a:pt x="11" y="234"/>
                  </a:lnTo>
                  <a:lnTo>
                    <a:pt x="13" y="235"/>
                  </a:lnTo>
                  <a:lnTo>
                    <a:pt x="14" y="236"/>
                  </a:lnTo>
                  <a:lnTo>
                    <a:pt x="15" y="236"/>
                  </a:lnTo>
                  <a:lnTo>
                    <a:pt x="17" y="236"/>
                  </a:lnTo>
                  <a:lnTo>
                    <a:pt x="18" y="234"/>
                  </a:lnTo>
                  <a:lnTo>
                    <a:pt x="19" y="233"/>
                  </a:lnTo>
                  <a:lnTo>
                    <a:pt x="20" y="233"/>
                  </a:lnTo>
                  <a:lnTo>
                    <a:pt x="22" y="233"/>
                  </a:lnTo>
                  <a:lnTo>
                    <a:pt x="23" y="233"/>
                  </a:lnTo>
                  <a:lnTo>
                    <a:pt x="25" y="234"/>
                  </a:lnTo>
                  <a:lnTo>
                    <a:pt x="28" y="235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30" y="238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3" y="240"/>
                  </a:lnTo>
                  <a:lnTo>
                    <a:pt x="35" y="240"/>
                  </a:lnTo>
                  <a:lnTo>
                    <a:pt x="37" y="240"/>
                  </a:lnTo>
                  <a:lnTo>
                    <a:pt x="38" y="241"/>
                  </a:lnTo>
                  <a:lnTo>
                    <a:pt x="38" y="242"/>
                  </a:lnTo>
                  <a:lnTo>
                    <a:pt x="39" y="242"/>
                  </a:lnTo>
                  <a:lnTo>
                    <a:pt x="41" y="242"/>
                  </a:lnTo>
                  <a:lnTo>
                    <a:pt x="43" y="242"/>
                  </a:lnTo>
                  <a:lnTo>
                    <a:pt x="46" y="241"/>
                  </a:lnTo>
                  <a:lnTo>
                    <a:pt x="47" y="242"/>
                  </a:lnTo>
                  <a:lnTo>
                    <a:pt x="47" y="242"/>
                  </a:lnTo>
                  <a:lnTo>
                    <a:pt x="48" y="243"/>
                  </a:lnTo>
                  <a:lnTo>
                    <a:pt x="49" y="243"/>
                  </a:lnTo>
                  <a:lnTo>
                    <a:pt x="50" y="243"/>
                  </a:lnTo>
                  <a:lnTo>
                    <a:pt x="51" y="243"/>
                  </a:lnTo>
                  <a:lnTo>
                    <a:pt x="52" y="244"/>
                  </a:lnTo>
                  <a:lnTo>
                    <a:pt x="53" y="244"/>
                  </a:lnTo>
                  <a:lnTo>
                    <a:pt x="54" y="244"/>
                  </a:lnTo>
                  <a:lnTo>
                    <a:pt x="54" y="244"/>
                  </a:lnTo>
                  <a:lnTo>
                    <a:pt x="55" y="243"/>
                  </a:lnTo>
                  <a:lnTo>
                    <a:pt x="56" y="242"/>
                  </a:lnTo>
                  <a:lnTo>
                    <a:pt x="56" y="241"/>
                  </a:lnTo>
                  <a:lnTo>
                    <a:pt x="56" y="241"/>
                  </a:lnTo>
                  <a:lnTo>
                    <a:pt x="57" y="240"/>
                  </a:lnTo>
                  <a:lnTo>
                    <a:pt x="57" y="240"/>
                  </a:lnTo>
                  <a:lnTo>
                    <a:pt x="58" y="240"/>
                  </a:lnTo>
                  <a:lnTo>
                    <a:pt x="59" y="240"/>
                  </a:lnTo>
                  <a:lnTo>
                    <a:pt x="59" y="239"/>
                  </a:lnTo>
                  <a:lnTo>
                    <a:pt x="60" y="238"/>
                  </a:lnTo>
                  <a:lnTo>
                    <a:pt x="60" y="237"/>
                  </a:lnTo>
                  <a:lnTo>
                    <a:pt x="60" y="237"/>
                  </a:lnTo>
                  <a:lnTo>
                    <a:pt x="61" y="236"/>
                  </a:lnTo>
                  <a:lnTo>
                    <a:pt x="62" y="236"/>
                  </a:lnTo>
                  <a:lnTo>
                    <a:pt x="63" y="237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40"/>
                  </a:lnTo>
                  <a:lnTo>
                    <a:pt x="65" y="241"/>
                  </a:lnTo>
                  <a:lnTo>
                    <a:pt x="65" y="243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8" y="245"/>
                  </a:lnTo>
                  <a:lnTo>
                    <a:pt x="69" y="246"/>
                  </a:lnTo>
                  <a:lnTo>
                    <a:pt x="76" y="248"/>
                  </a:lnTo>
                  <a:lnTo>
                    <a:pt x="82" y="250"/>
                  </a:lnTo>
                  <a:lnTo>
                    <a:pt x="83" y="252"/>
                  </a:lnTo>
                  <a:lnTo>
                    <a:pt x="85" y="253"/>
                  </a:lnTo>
                  <a:lnTo>
                    <a:pt x="86" y="254"/>
                  </a:lnTo>
                  <a:lnTo>
                    <a:pt x="88" y="255"/>
                  </a:lnTo>
                  <a:lnTo>
                    <a:pt x="92" y="255"/>
                  </a:lnTo>
                  <a:lnTo>
                    <a:pt x="96" y="256"/>
                  </a:lnTo>
                  <a:lnTo>
                    <a:pt x="100" y="257"/>
                  </a:lnTo>
                  <a:lnTo>
                    <a:pt x="104" y="259"/>
                  </a:lnTo>
                  <a:lnTo>
                    <a:pt x="105" y="260"/>
                  </a:lnTo>
                  <a:lnTo>
                    <a:pt x="105" y="262"/>
                  </a:lnTo>
                  <a:lnTo>
                    <a:pt x="105" y="264"/>
                  </a:lnTo>
                  <a:lnTo>
                    <a:pt x="105" y="265"/>
                  </a:lnTo>
                  <a:lnTo>
                    <a:pt x="105" y="267"/>
                  </a:lnTo>
                  <a:lnTo>
                    <a:pt x="106" y="268"/>
                  </a:lnTo>
                  <a:lnTo>
                    <a:pt x="107" y="268"/>
                  </a:lnTo>
                  <a:lnTo>
                    <a:pt x="109" y="268"/>
                  </a:lnTo>
                  <a:lnTo>
                    <a:pt x="111" y="269"/>
                  </a:lnTo>
                  <a:lnTo>
                    <a:pt x="113" y="269"/>
                  </a:lnTo>
                  <a:lnTo>
                    <a:pt x="115" y="270"/>
                  </a:lnTo>
                  <a:lnTo>
                    <a:pt x="117" y="271"/>
                  </a:lnTo>
                  <a:lnTo>
                    <a:pt x="118" y="271"/>
                  </a:lnTo>
                  <a:lnTo>
                    <a:pt x="120" y="270"/>
                  </a:lnTo>
                  <a:lnTo>
                    <a:pt x="120" y="270"/>
                  </a:lnTo>
                  <a:lnTo>
                    <a:pt x="121" y="270"/>
                  </a:lnTo>
                  <a:lnTo>
                    <a:pt x="121" y="269"/>
                  </a:lnTo>
                  <a:lnTo>
                    <a:pt x="121" y="269"/>
                  </a:lnTo>
                  <a:lnTo>
                    <a:pt x="121" y="269"/>
                  </a:lnTo>
                  <a:lnTo>
                    <a:pt x="121" y="269"/>
                  </a:lnTo>
                  <a:lnTo>
                    <a:pt x="122" y="269"/>
                  </a:lnTo>
                  <a:lnTo>
                    <a:pt x="123" y="269"/>
                  </a:lnTo>
                  <a:lnTo>
                    <a:pt x="125" y="268"/>
                  </a:lnTo>
                  <a:lnTo>
                    <a:pt x="127" y="268"/>
                  </a:lnTo>
                  <a:lnTo>
                    <a:pt x="130" y="268"/>
                  </a:lnTo>
                  <a:lnTo>
                    <a:pt x="128" y="268"/>
                  </a:lnTo>
                  <a:lnTo>
                    <a:pt x="126" y="267"/>
                  </a:lnTo>
                  <a:lnTo>
                    <a:pt x="125" y="267"/>
                  </a:lnTo>
                  <a:lnTo>
                    <a:pt x="124" y="266"/>
                  </a:lnTo>
                  <a:lnTo>
                    <a:pt x="124" y="265"/>
                  </a:lnTo>
                  <a:lnTo>
                    <a:pt x="123" y="264"/>
                  </a:lnTo>
                  <a:lnTo>
                    <a:pt x="122" y="263"/>
                  </a:lnTo>
                  <a:lnTo>
                    <a:pt x="122" y="261"/>
                  </a:lnTo>
                  <a:lnTo>
                    <a:pt x="123" y="261"/>
                  </a:lnTo>
                  <a:lnTo>
                    <a:pt x="124" y="261"/>
                  </a:lnTo>
                  <a:lnTo>
                    <a:pt x="125" y="260"/>
                  </a:lnTo>
                  <a:lnTo>
                    <a:pt x="127" y="259"/>
                  </a:lnTo>
                  <a:lnTo>
                    <a:pt x="128" y="258"/>
                  </a:lnTo>
                  <a:lnTo>
                    <a:pt x="129" y="258"/>
                  </a:lnTo>
                  <a:lnTo>
                    <a:pt x="130" y="256"/>
                  </a:lnTo>
                  <a:lnTo>
                    <a:pt x="130" y="255"/>
                  </a:lnTo>
                  <a:lnTo>
                    <a:pt x="131" y="254"/>
                  </a:lnTo>
                  <a:lnTo>
                    <a:pt x="133" y="252"/>
                  </a:lnTo>
                  <a:lnTo>
                    <a:pt x="133" y="251"/>
                  </a:lnTo>
                  <a:lnTo>
                    <a:pt x="134" y="250"/>
                  </a:lnTo>
                  <a:lnTo>
                    <a:pt x="135" y="250"/>
                  </a:lnTo>
                  <a:lnTo>
                    <a:pt x="135" y="250"/>
                  </a:lnTo>
                  <a:lnTo>
                    <a:pt x="136" y="249"/>
                  </a:lnTo>
                  <a:lnTo>
                    <a:pt x="137" y="248"/>
                  </a:lnTo>
                  <a:lnTo>
                    <a:pt x="137" y="246"/>
                  </a:lnTo>
                  <a:lnTo>
                    <a:pt x="138" y="244"/>
                  </a:lnTo>
                  <a:lnTo>
                    <a:pt x="138" y="243"/>
                  </a:lnTo>
                  <a:lnTo>
                    <a:pt x="139" y="242"/>
                  </a:lnTo>
                  <a:lnTo>
                    <a:pt x="140" y="241"/>
                  </a:lnTo>
                  <a:lnTo>
                    <a:pt x="141" y="240"/>
                  </a:lnTo>
                  <a:lnTo>
                    <a:pt x="142" y="239"/>
                  </a:lnTo>
                  <a:lnTo>
                    <a:pt x="143" y="238"/>
                  </a:lnTo>
                  <a:lnTo>
                    <a:pt x="144" y="235"/>
                  </a:lnTo>
                  <a:lnTo>
                    <a:pt x="146" y="233"/>
                  </a:lnTo>
                  <a:lnTo>
                    <a:pt x="147" y="232"/>
                  </a:lnTo>
                  <a:lnTo>
                    <a:pt x="148" y="230"/>
                  </a:lnTo>
                  <a:lnTo>
                    <a:pt x="148" y="230"/>
                  </a:lnTo>
                  <a:lnTo>
                    <a:pt x="150" y="229"/>
                  </a:lnTo>
                  <a:lnTo>
                    <a:pt x="151" y="228"/>
                  </a:lnTo>
                  <a:lnTo>
                    <a:pt x="152" y="227"/>
                  </a:lnTo>
                  <a:lnTo>
                    <a:pt x="153" y="227"/>
                  </a:lnTo>
                  <a:lnTo>
                    <a:pt x="153" y="227"/>
                  </a:lnTo>
                  <a:lnTo>
                    <a:pt x="153" y="226"/>
                  </a:lnTo>
                  <a:lnTo>
                    <a:pt x="154" y="225"/>
                  </a:lnTo>
                  <a:lnTo>
                    <a:pt x="154" y="224"/>
                  </a:lnTo>
                  <a:lnTo>
                    <a:pt x="155" y="222"/>
                  </a:lnTo>
                  <a:lnTo>
                    <a:pt x="156" y="222"/>
                  </a:lnTo>
                  <a:lnTo>
                    <a:pt x="157" y="221"/>
                  </a:lnTo>
                  <a:lnTo>
                    <a:pt x="158" y="220"/>
                  </a:lnTo>
                  <a:lnTo>
                    <a:pt x="159" y="218"/>
                  </a:lnTo>
                  <a:lnTo>
                    <a:pt x="159" y="215"/>
                  </a:lnTo>
                  <a:lnTo>
                    <a:pt x="159" y="214"/>
                  </a:lnTo>
                  <a:lnTo>
                    <a:pt x="160" y="213"/>
                  </a:lnTo>
                  <a:lnTo>
                    <a:pt x="160" y="211"/>
                  </a:lnTo>
                  <a:lnTo>
                    <a:pt x="160" y="209"/>
                  </a:lnTo>
                  <a:lnTo>
                    <a:pt x="161" y="207"/>
                  </a:lnTo>
                  <a:lnTo>
                    <a:pt x="161" y="206"/>
                  </a:lnTo>
                  <a:lnTo>
                    <a:pt x="161" y="205"/>
                  </a:lnTo>
                  <a:lnTo>
                    <a:pt x="162" y="205"/>
                  </a:lnTo>
                  <a:lnTo>
                    <a:pt x="162" y="201"/>
                  </a:lnTo>
                  <a:lnTo>
                    <a:pt x="163" y="199"/>
                  </a:lnTo>
                  <a:lnTo>
                    <a:pt x="162" y="197"/>
                  </a:lnTo>
                  <a:lnTo>
                    <a:pt x="162" y="195"/>
                  </a:lnTo>
                  <a:lnTo>
                    <a:pt x="162" y="193"/>
                  </a:lnTo>
                  <a:lnTo>
                    <a:pt x="161" y="192"/>
                  </a:lnTo>
                  <a:lnTo>
                    <a:pt x="160" y="191"/>
                  </a:lnTo>
                  <a:lnTo>
                    <a:pt x="159" y="189"/>
                  </a:lnTo>
                  <a:lnTo>
                    <a:pt x="157" y="187"/>
                  </a:lnTo>
                  <a:lnTo>
                    <a:pt x="158" y="185"/>
                  </a:lnTo>
                  <a:lnTo>
                    <a:pt x="159" y="183"/>
                  </a:lnTo>
                  <a:lnTo>
                    <a:pt x="159" y="182"/>
                  </a:lnTo>
                  <a:lnTo>
                    <a:pt x="159" y="180"/>
                  </a:lnTo>
                  <a:lnTo>
                    <a:pt x="159" y="179"/>
                  </a:lnTo>
                  <a:lnTo>
                    <a:pt x="158" y="178"/>
                  </a:lnTo>
                  <a:lnTo>
                    <a:pt x="156" y="177"/>
                  </a:lnTo>
                  <a:lnTo>
                    <a:pt x="154" y="176"/>
                  </a:lnTo>
                  <a:lnTo>
                    <a:pt x="154" y="175"/>
                  </a:lnTo>
                  <a:lnTo>
                    <a:pt x="153" y="175"/>
                  </a:lnTo>
                  <a:lnTo>
                    <a:pt x="152" y="174"/>
                  </a:lnTo>
                  <a:lnTo>
                    <a:pt x="152" y="173"/>
                  </a:lnTo>
                  <a:lnTo>
                    <a:pt x="152" y="172"/>
                  </a:lnTo>
                  <a:lnTo>
                    <a:pt x="152" y="171"/>
                  </a:lnTo>
                  <a:lnTo>
                    <a:pt x="153" y="170"/>
                  </a:lnTo>
                  <a:lnTo>
                    <a:pt x="153" y="169"/>
                  </a:lnTo>
                  <a:lnTo>
                    <a:pt x="154" y="168"/>
                  </a:lnTo>
                  <a:lnTo>
                    <a:pt x="155" y="167"/>
                  </a:lnTo>
                  <a:lnTo>
                    <a:pt x="155" y="166"/>
                  </a:lnTo>
                  <a:lnTo>
                    <a:pt x="155" y="164"/>
                  </a:lnTo>
                  <a:lnTo>
                    <a:pt x="154" y="161"/>
                  </a:lnTo>
                  <a:lnTo>
                    <a:pt x="154" y="160"/>
                  </a:lnTo>
                  <a:lnTo>
                    <a:pt x="153" y="159"/>
                  </a:lnTo>
                  <a:lnTo>
                    <a:pt x="152" y="159"/>
                  </a:lnTo>
                  <a:lnTo>
                    <a:pt x="151" y="158"/>
                  </a:lnTo>
                  <a:lnTo>
                    <a:pt x="149" y="156"/>
                  </a:lnTo>
                  <a:lnTo>
                    <a:pt x="149" y="154"/>
                  </a:lnTo>
                  <a:lnTo>
                    <a:pt x="149" y="153"/>
                  </a:lnTo>
                  <a:lnTo>
                    <a:pt x="149" y="152"/>
                  </a:lnTo>
                  <a:lnTo>
                    <a:pt x="149" y="150"/>
                  </a:lnTo>
                  <a:lnTo>
                    <a:pt x="150" y="149"/>
                  </a:lnTo>
                  <a:lnTo>
                    <a:pt x="152" y="149"/>
                  </a:lnTo>
                  <a:lnTo>
                    <a:pt x="152" y="148"/>
                  </a:lnTo>
                  <a:lnTo>
                    <a:pt x="152" y="147"/>
                  </a:lnTo>
                  <a:lnTo>
                    <a:pt x="153" y="147"/>
                  </a:lnTo>
                  <a:lnTo>
                    <a:pt x="153" y="146"/>
                  </a:lnTo>
                  <a:lnTo>
                    <a:pt x="153" y="147"/>
                  </a:lnTo>
                  <a:lnTo>
                    <a:pt x="153" y="147"/>
                  </a:lnTo>
                  <a:lnTo>
                    <a:pt x="153" y="147"/>
                  </a:lnTo>
                  <a:lnTo>
                    <a:pt x="154" y="147"/>
                  </a:lnTo>
                  <a:lnTo>
                    <a:pt x="155" y="146"/>
                  </a:lnTo>
                  <a:lnTo>
                    <a:pt x="155" y="145"/>
                  </a:lnTo>
                  <a:lnTo>
                    <a:pt x="156" y="144"/>
                  </a:lnTo>
                  <a:lnTo>
                    <a:pt x="156" y="143"/>
                  </a:lnTo>
                  <a:lnTo>
                    <a:pt x="157" y="142"/>
                  </a:lnTo>
                  <a:lnTo>
                    <a:pt x="159" y="141"/>
                  </a:lnTo>
                  <a:lnTo>
                    <a:pt x="161" y="140"/>
                  </a:lnTo>
                  <a:lnTo>
                    <a:pt x="163" y="139"/>
                  </a:lnTo>
                  <a:lnTo>
                    <a:pt x="165" y="138"/>
                  </a:lnTo>
                  <a:lnTo>
                    <a:pt x="167" y="139"/>
                  </a:lnTo>
                  <a:lnTo>
                    <a:pt x="168" y="139"/>
                  </a:lnTo>
                  <a:lnTo>
                    <a:pt x="170" y="140"/>
                  </a:lnTo>
                  <a:lnTo>
                    <a:pt x="171" y="140"/>
                  </a:lnTo>
                  <a:lnTo>
                    <a:pt x="172" y="139"/>
                  </a:lnTo>
                  <a:lnTo>
                    <a:pt x="173" y="138"/>
                  </a:lnTo>
                  <a:lnTo>
                    <a:pt x="174" y="136"/>
                  </a:lnTo>
                  <a:lnTo>
                    <a:pt x="175" y="134"/>
                  </a:lnTo>
                  <a:lnTo>
                    <a:pt x="176" y="132"/>
                  </a:lnTo>
                  <a:lnTo>
                    <a:pt x="183" y="135"/>
                  </a:lnTo>
                  <a:lnTo>
                    <a:pt x="185" y="134"/>
                  </a:lnTo>
                  <a:lnTo>
                    <a:pt x="187" y="133"/>
                  </a:lnTo>
                  <a:lnTo>
                    <a:pt x="188" y="133"/>
                  </a:lnTo>
                  <a:lnTo>
                    <a:pt x="189" y="133"/>
                  </a:lnTo>
                  <a:lnTo>
                    <a:pt x="190" y="134"/>
                  </a:lnTo>
                  <a:lnTo>
                    <a:pt x="191" y="135"/>
                  </a:lnTo>
                  <a:lnTo>
                    <a:pt x="193" y="134"/>
                  </a:lnTo>
                  <a:lnTo>
                    <a:pt x="195" y="134"/>
                  </a:lnTo>
                  <a:lnTo>
                    <a:pt x="200" y="133"/>
                  </a:lnTo>
                  <a:lnTo>
                    <a:pt x="203" y="132"/>
                  </a:lnTo>
                  <a:lnTo>
                    <a:pt x="206" y="132"/>
                  </a:lnTo>
                  <a:lnTo>
                    <a:pt x="208" y="132"/>
                  </a:lnTo>
                  <a:lnTo>
                    <a:pt x="210" y="130"/>
                  </a:lnTo>
                  <a:lnTo>
                    <a:pt x="211" y="129"/>
                  </a:lnTo>
                  <a:lnTo>
                    <a:pt x="212" y="127"/>
                  </a:lnTo>
                  <a:lnTo>
                    <a:pt x="213" y="125"/>
                  </a:lnTo>
                  <a:lnTo>
                    <a:pt x="213" y="123"/>
                  </a:lnTo>
                  <a:lnTo>
                    <a:pt x="214" y="121"/>
                  </a:lnTo>
                  <a:lnTo>
                    <a:pt x="216" y="120"/>
                  </a:lnTo>
                  <a:lnTo>
                    <a:pt x="217" y="119"/>
                  </a:lnTo>
                  <a:lnTo>
                    <a:pt x="218" y="117"/>
                  </a:lnTo>
                  <a:lnTo>
                    <a:pt x="220" y="116"/>
                  </a:lnTo>
                  <a:lnTo>
                    <a:pt x="222" y="114"/>
                  </a:lnTo>
                  <a:lnTo>
                    <a:pt x="224" y="114"/>
                  </a:lnTo>
                  <a:lnTo>
                    <a:pt x="224" y="114"/>
                  </a:lnTo>
                  <a:lnTo>
                    <a:pt x="225" y="115"/>
                  </a:lnTo>
                  <a:lnTo>
                    <a:pt x="226" y="115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26" y="117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4" y="120"/>
                  </a:lnTo>
                  <a:lnTo>
                    <a:pt x="225" y="120"/>
                  </a:lnTo>
                  <a:lnTo>
                    <a:pt x="226" y="120"/>
                  </a:lnTo>
                  <a:lnTo>
                    <a:pt x="227" y="119"/>
                  </a:lnTo>
                  <a:lnTo>
                    <a:pt x="228" y="119"/>
                  </a:lnTo>
                  <a:lnTo>
                    <a:pt x="232" y="119"/>
                  </a:lnTo>
                  <a:lnTo>
                    <a:pt x="237" y="118"/>
                  </a:lnTo>
                  <a:lnTo>
                    <a:pt x="237" y="117"/>
                  </a:lnTo>
                  <a:lnTo>
                    <a:pt x="238" y="117"/>
                  </a:lnTo>
                  <a:lnTo>
                    <a:pt x="239" y="116"/>
                  </a:lnTo>
                  <a:lnTo>
                    <a:pt x="241" y="115"/>
                  </a:lnTo>
                  <a:lnTo>
                    <a:pt x="242" y="115"/>
                  </a:lnTo>
                  <a:lnTo>
                    <a:pt x="242" y="112"/>
                  </a:lnTo>
                  <a:lnTo>
                    <a:pt x="242" y="109"/>
                  </a:lnTo>
                  <a:lnTo>
                    <a:pt x="241" y="106"/>
                  </a:lnTo>
                  <a:lnTo>
                    <a:pt x="240" y="103"/>
                  </a:lnTo>
                  <a:lnTo>
                    <a:pt x="239" y="103"/>
                  </a:lnTo>
                  <a:lnTo>
                    <a:pt x="238" y="103"/>
                  </a:lnTo>
                  <a:lnTo>
                    <a:pt x="237" y="103"/>
                  </a:lnTo>
                  <a:lnTo>
                    <a:pt x="236" y="102"/>
                  </a:lnTo>
                  <a:lnTo>
                    <a:pt x="234" y="101"/>
                  </a:lnTo>
                  <a:lnTo>
                    <a:pt x="233" y="101"/>
                  </a:lnTo>
                  <a:lnTo>
                    <a:pt x="232" y="100"/>
                  </a:lnTo>
                  <a:lnTo>
                    <a:pt x="232" y="98"/>
                  </a:lnTo>
                  <a:lnTo>
                    <a:pt x="232" y="95"/>
                  </a:lnTo>
                  <a:lnTo>
                    <a:pt x="232" y="93"/>
                  </a:lnTo>
                  <a:lnTo>
                    <a:pt x="233" y="91"/>
                  </a:lnTo>
                  <a:lnTo>
                    <a:pt x="233" y="90"/>
                  </a:lnTo>
                  <a:lnTo>
                    <a:pt x="233" y="89"/>
                  </a:lnTo>
                  <a:lnTo>
                    <a:pt x="232" y="89"/>
                  </a:lnTo>
                  <a:lnTo>
                    <a:pt x="232" y="88"/>
                  </a:lnTo>
                  <a:lnTo>
                    <a:pt x="231" y="88"/>
                  </a:lnTo>
                  <a:lnTo>
                    <a:pt x="231" y="87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3" y="84"/>
                  </a:lnTo>
                  <a:lnTo>
                    <a:pt x="234" y="83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8" y="84"/>
                  </a:lnTo>
                  <a:lnTo>
                    <a:pt x="240" y="84"/>
                  </a:lnTo>
                  <a:lnTo>
                    <a:pt x="242" y="84"/>
                  </a:lnTo>
                  <a:lnTo>
                    <a:pt x="245" y="84"/>
                  </a:lnTo>
                  <a:lnTo>
                    <a:pt x="246" y="84"/>
                  </a:lnTo>
                  <a:lnTo>
                    <a:pt x="247" y="83"/>
                  </a:lnTo>
                  <a:lnTo>
                    <a:pt x="248" y="82"/>
                  </a:lnTo>
                  <a:lnTo>
                    <a:pt x="248" y="80"/>
                  </a:lnTo>
                  <a:lnTo>
                    <a:pt x="248" y="79"/>
                  </a:lnTo>
                  <a:lnTo>
                    <a:pt x="247" y="77"/>
                  </a:lnTo>
                  <a:lnTo>
                    <a:pt x="246" y="76"/>
                  </a:lnTo>
                  <a:lnTo>
                    <a:pt x="245" y="75"/>
                  </a:lnTo>
                  <a:lnTo>
                    <a:pt x="243" y="75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1" y="72"/>
                  </a:lnTo>
                  <a:lnTo>
                    <a:pt x="240" y="69"/>
                  </a:lnTo>
                  <a:lnTo>
                    <a:pt x="239" y="67"/>
                  </a:lnTo>
                  <a:lnTo>
                    <a:pt x="238" y="66"/>
                  </a:lnTo>
                  <a:lnTo>
                    <a:pt x="236" y="66"/>
                  </a:lnTo>
                  <a:lnTo>
                    <a:pt x="236" y="64"/>
                  </a:lnTo>
                  <a:lnTo>
                    <a:pt x="236" y="63"/>
                  </a:lnTo>
                  <a:lnTo>
                    <a:pt x="235" y="62"/>
                  </a:lnTo>
                  <a:lnTo>
                    <a:pt x="235" y="61"/>
                  </a:lnTo>
                  <a:lnTo>
                    <a:pt x="234" y="60"/>
                  </a:lnTo>
                  <a:lnTo>
                    <a:pt x="233" y="60"/>
                  </a:lnTo>
                  <a:lnTo>
                    <a:pt x="232" y="60"/>
                  </a:lnTo>
                  <a:lnTo>
                    <a:pt x="231" y="59"/>
                  </a:lnTo>
                  <a:lnTo>
                    <a:pt x="229" y="58"/>
                  </a:lnTo>
                  <a:lnTo>
                    <a:pt x="227" y="58"/>
                  </a:lnTo>
                  <a:lnTo>
                    <a:pt x="226" y="59"/>
                  </a:lnTo>
                  <a:lnTo>
                    <a:pt x="225" y="59"/>
                  </a:lnTo>
                  <a:lnTo>
                    <a:pt x="224" y="59"/>
                  </a:lnTo>
                  <a:lnTo>
                    <a:pt x="224" y="59"/>
                  </a:lnTo>
                  <a:lnTo>
                    <a:pt x="224" y="59"/>
                  </a:lnTo>
                  <a:lnTo>
                    <a:pt x="224" y="59"/>
                  </a:lnTo>
                  <a:lnTo>
                    <a:pt x="225" y="59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1"/>
                  </a:lnTo>
                  <a:lnTo>
                    <a:pt x="224" y="62"/>
                  </a:lnTo>
                  <a:lnTo>
                    <a:pt x="224" y="63"/>
                  </a:lnTo>
                  <a:lnTo>
                    <a:pt x="223" y="64"/>
                  </a:lnTo>
                  <a:lnTo>
                    <a:pt x="221" y="64"/>
                  </a:lnTo>
                  <a:lnTo>
                    <a:pt x="220" y="64"/>
                  </a:lnTo>
                  <a:lnTo>
                    <a:pt x="218" y="64"/>
                  </a:lnTo>
                  <a:lnTo>
                    <a:pt x="217" y="61"/>
                  </a:lnTo>
                  <a:lnTo>
                    <a:pt x="216" y="59"/>
                  </a:lnTo>
                  <a:lnTo>
                    <a:pt x="215" y="57"/>
                  </a:lnTo>
                  <a:lnTo>
                    <a:pt x="213" y="56"/>
                  </a:lnTo>
                  <a:lnTo>
                    <a:pt x="212" y="56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0" y="53"/>
                  </a:lnTo>
                  <a:lnTo>
                    <a:pt x="209" y="52"/>
                  </a:lnTo>
                  <a:lnTo>
                    <a:pt x="207" y="52"/>
                  </a:lnTo>
                  <a:lnTo>
                    <a:pt x="204" y="51"/>
                  </a:lnTo>
                  <a:lnTo>
                    <a:pt x="202" y="51"/>
                  </a:lnTo>
                  <a:lnTo>
                    <a:pt x="200" y="50"/>
                  </a:lnTo>
                  <a:lnTo>
                    <a:pt x="198" y="50"/>
                  </a:lnTo>
                  <a:lnTo>
                    <a:pt x="196" y="51"/>
                  </a:lnTo>
                  <a:lnTo>
                    <a:pt x="195" y="51"/>
                  </a:lnTo>
                  <a:lnTo>
                    <a:pt x="194" y="52"/>
                  </a:lnTo>
                  <a:lnTo>
                    <a:pt x="194" y="53"/>
                  </a:lnTo>
                  <a:lnTo>
                    <a:pt x="194" y="54"/>
                  </a:lnTo>
                  <a:lnTo>
                    <a:pt x="194" y="56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2" y="57"/>
                  </a:lnTo>
                  <a:lnTo>
                    <a:pt x="191" y="58"/>
                  </a:lnTo>
                  <a:lnTo>
                    <a:pt x="191" y="58"/>
                  </a:lnTo>
                  <a:lnTo>
                    <a:pt x="191" y="59"/>
                  </a:lnTo>
                  <a:lnTo>
                    <a:pt x="191" y="59"/>
                  </a:lnTo>
                  <a:lnTo>
                    <a:pt x="191" y="59"/>
                  </a:lnTo>
                  <a:lnTo>
                    <a:pt x="191" y="59"/>
                  </a:lnTo>
                  <a:lnTo>
                    <a:pt x="191" y="59"/>
                  </a:lnTo>
                  <a:lnTo>
                    <a:pt x="190" y="59"/>
                  </a:lnTo>
                  <a:lnTo>
                    <a:pt x="189" y="60"/>
                  </a:lnTo>
                  <a:lnTo>
                    <a:pt x="188" y="62"/>
                  </a:lnTo>
                  <a:lnTo>
                    <a:pt x="187" y="63"/>
                  </a:lnTo>
                  <a:lnTo>
                    <a:pt x="187" y="64"/>
                  </a:lnTo>
                  <a:lnTo>
                    <a:pt x="186" y="67"/>
                  </a:lnTo>
                  <a:lnTo>
                    <a:pt x="186" y="70"/>
                  </a:lnTo>
                  <a:lnTo>
                    <a:pt x="186" y="71"/>
                  </a:lnTo>
                  <a:lnTo>
                    <a:pt x="185" y="71"/>
                  </a:lnTo>
                  <a:lnTo>
                    <a:pt x="185" y="72"/>
                  </a:lnTo>
                  <a:lnTo>
                    <a:pt x="183" y="73"/>
                  </a:lnTo>
                  <a:lnTo>
                    <a:pt x="182" y="75"/>
                  </a:lnTo>
                  <a:lnTo>
                    <a:pt x="182" y="76"/>
                  </a:lnTo>
                  <a:lnTo>
                    <a:pt x="181" y="78"/>
                  </a:lnTo>
                  <a:lnTo>
                    <a:pt x="181" y="79"/>
                  </a:lnTo>
                  <a:lnTo>
                    <a:pt x="181" y="81"/>
                  </a:lnTo>
                  <a:lnTo>
                    <a:pt x="181" y="82"/>
                  </a:lnTo>
                  <a:lnTo>
                    <a:pt x="181" y="85"/>
                  </a:lnTo>
                  <a:lnTo>
                    <a:pt x="180" y="87"/>
                  </a:lnTo>
                  <a:lnTo>
                    <a:pt x="180" y="88"/>
                  </a:lnTo>
                  <a:lnTo>
                    <a:pt x="179" y="89"/>
                  </a:lnTo>
                  <a:lnTo>
                    <a:pt x="177" y="89"/>
                  </a:lnTo>
                  <a:lnTo>
                    <a:pt x="176" y="89"/>
                  </a:lnTo>
                  <a:lnTo>
                    <a:pt x="175" y="89"/>
                  </a:lnTo>
                  <a:lnTo>
                    <a:pt x="174" y="90"/>
                  </a:lnTo>
                  <a:lnTo>
                    <a:pt x="174" y="90"/>
                  </a:lnTo>
                  <a:lnTo>
                    <a:pt x="174" y="91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2" y="90"/>
                  </a:lnTo>
                  <a:lnTo>
                    <a:pt x="172" y="89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1" y="86"/>
                  </a:lnTo>
                  <a:lnTo>
                    <a:pt x="171" y="86"/>
                  </a:lnTo>
                  <a:lnTo>
                    <a:pt x="171" y="86"/>
                  </a:lnTo>
                  <a:lnTo>
                    <a:pt x="171" y="86"/>
                  </a:lnTo>
                  <a:lnTo>
                    <a:pt x="170" y="86"/>
                  </a:lnTo>
                  <a:lnTo>
                    <a:pt x="170" y="85"/>
                  </a:lnTo>
                  <a:lnTo>
                    <a:pt x="169" y="85"/>
                  </a:lnTo>
                  <a:lnTo>
                    <a:pt x="167" y="85"/>
                  </a:lnTo>
                  <a:lnTo>
                    <a:pt x="166" y="85"/>
                  </a:lnTo>
                  <a:lnTo>
                    <a:pt x="166" y="86"/>
                  </a:lnTo>
                  <a:lnTo>
                    <a:pt x="165" y="87"/>
                  </a:lnTo>
                  <a:lnTo>
                    <a:pt x="165" y="88"/>
                  </a:lnTo>
                  <a:lnTo>
                    <a:pt x="165" y="90"/>
                  </a:lnTo>
                  <a:lnTo>
                    <a:pt x="164" y="91"/>
                  </a:lnTo>
                  <a:lnTo>
                    <a:pt x="163" y="91"/>
                  </a:lnTo>
                  <a:lnTo>
                    <a:pt x="162" y="91"/>
                  </a:lnTo>
                  <a:lnTo>
                    <a:pt x="160" y="91"/>
                  </a:lnTo>
                  <a:lnTo>
                    <a:pt x="160" y="92"/>
                  </a:lnTo>
                  <a:lnTo>
                    <a:pt x="159" y="93"/>
                  </a:lnTo>
                  <a:lnTo>
                    <a:pt x="158" y="94"/>
                  </a:lnTo>
                  <a:lnTo>
                    <a:pt x="157" y="95"/>
                  </a:lnTo>
                  <a:lnTo>
                    <a:pt x="156" y="95"/>
                  </a:lnTo>
                  <a:lnTo>
                    <a:pt x="155" y="95"/>
                  </a:lnTo>
                  <a:lnTo>
                    <a:pt x="154" y="95"/>
                  </a:lnTo>
                  <a:lnTo>
                    <a:pt x="153" y="95"/>
                  </a:lnTo>
                  <a:lnTo>
                    <a:pt x="153" y="95"/>
                  </a:lnTo>
                  <a:lnTo>
                    <a:pt x="153" y="95"/>
                  </a:lnTo>
                  <a:lnTo>
                    <a:pt x="154" y="96"/>
                  </a:lnTo>
                  <a:lnTo>
                    <a:pt x="154" y="96"/>
                  </a:lnTo>
                  <a:lnTo>
                    <a:pt x="153" y="97"/>
                  </a:lnTo>
                  <a:lnTo>
                    <a:pt x="153" y="99"/>
                  </a:lnTo>
                  <a:lnTo>
                    <a:pt x="152" y="99"/>
                  </a:lnTo>
                  <a:lnTo>
                    <a:pt x="150" y="100"/>
                  </a:lnTo>
                  <a:lnTo>
                    <a:pt x="149" y="100"/>
                  </a:lnTo>
                  <a:lnTo>
                    <a:pt x="149" y="100"/>
                  </a:lnTo>
                  <a:lnTo>
                    <a:pt x="148" y="100"/>
                  </a:lnTo>
                  <a:lnTo>
                    <a:pt x="146" y="100"/>
                  </a:lnTo>
                  <a:lnTo>
                    <a:pt x="145" y="99"/>
                  </a:lnTo>
                  <a:lnTo>
                    <a:pt x="145" y="98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3" y="96"/>
                  </a:lnTo>
                  <a:lnTo>
                    <a:pt x="141" y="95"/>
                  </a:lnTo>
                  <a:lnTo>
                    <a:pt x="139" y="95"/>
                  </a:lnTo>
                  <a:lnTo>
                    <a:pt x="139" y="93"/>
                  </a:lnTo>
                  <a:lnTo>
                    <a:pt x="139" y="91"/>
                  </a:lnTo>
                  <a:lnTo>
                    <a:pt x="139" y="88"/>
                  </a:lnTo>
                  <a:lnTo>
                    <a:pt x="139" y="86"/>
                  </a:lnTo>
                  <a:lnTo>
                    <a:pt x="140" y="84"/>
                  </a:lnTo>
                  <a:lnTo>
                    <a:pt x="140" y="83"/>
                  </a:lnTo>
                  <a:lnTo>
                    <a:pt x="140" y="83"/>
                  </a:lnTo>
                  <a:lnTo>
                    <a:pt x="139" y="81"/>
                  </a:lnTo>
                  <a:lnTo>
                    <a:pt x="139" y="78"/>
                  </a:lnTo>
                  <a:lnTo>
                    <a:pt x="140" y="74"/>
                  </a:lnTo>
                  <a:lnTo>
                    <a:pt x="140" y="69"/>
                  </a:lnTo>
                  <a:lnTo>
                    <a:pt x="141" y="64"/>
                  </a:lnTo>
                  <a:lnTo>
                    <a:pt x="141" y="63"/>
                  </a:lnTo>
                  <a:lnTo>
                    <a:pt x="141" y="61"/>
                  </a:lnTo>
                  <a:lnTo>
                    <a:pt x="140" y="59"/>
                  </a:lnTo>
                  <a:lnTo>
                    <a:pt x="139" y="58"/>
                  </a:lnTo>
                  <a:lnTo>
                    <a:pt x="138" y="57"/>
                  </a:lnTo>
                  <a:lnTo>
                    <a:pt x="137" y="56"/>
                  </a:lnTo>
                  <a:lnTo>
                    <a:pt x="135" y="56"/>
                  </a:lnTo>
                  <a:lnTo>
                    <a:pt x="135" y="55"/>
                  </a:lnTo>
                  <a:lnTo>
                    <a:pt x="134" y="54"/>
                  </a:lnTo>
                  <a:lnTo>
                    <a:pt x="133" y="53"/>
                  </a:lnTo>
                  <a:lnTo>
                    <a:pt x="132" y="52"/>
                  </a:lnTo>
                  <a:lnTo>
                    <a:pt x="131" y="51"/>
                  </a:lnTo>
                  <a:lnTo>
                    <a:pt x="131" y="50"/>
                  </a:lnTo>
                  <a:lnTo>
                    <a:pt x="130" y="49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28" y="45"/>
                  </a:lnTo>
                  <a:lnTo>
                    <a:pt x="127" y="44"/>
                  </a:lnTo>
                  <a:lnTo>
                    <a:pt x="127" y="43"/>
                  </a:lnTo>
                  <a:lnTo>
                    <a:pt x="128" y="41"/>
                  </a:lnTo>
                  <a:lnTo>
                    <a:pt x="128" y="39"/>
                  </a:lnTo>
                  <a:lnTo>
                    <a:pt x="129" y="37"/>
                  </a:lnTo>
                  <a:lnTo>
                    <a:pt x="128" y="35"/>
                  </a:lnTo>
                  <a:lnTo>
                    <a:pt x="128" y="34"/>
                  </a:lnTo>
                  <a:lnTo>
                    <a:pt x="127" y="34"/>
                  </a:lnTo>
                  <a:lnTo>
                    <a:pt x="126" y="33"/>
                  </a:lnTo>
                  <a:lnTo>
                    <a:pt x="124" y="33"/>
                  </a:lnTo>
                  <a:lnTo>
                    <a:pt x="121" y="33"/>
                  </a:lnTo>
                  <a:lnTo>
                    <a:pt x="122" y="29"/>
                  </a:lnTo>
                  <a:lnTo>
                    <a:pt x="122" y="27"/>
                  </a:lnTo>
                  <a:lnTo>
                    <a:pt x="122" y="26"/>
                  </a:lnTo>
                  <a:lnTo>
                    <a:pt x="122" y="25"/>
                  </a:lnTo>
                  <a:lnTo>
                    <a:pt x="121" y="24"/>
                  </a:lnTo>
                  <a:lnTo>
                    <a:pt x="120" y="23"/>
                  </a:lnTo>
                  <a:lnTo>
                    <a:pt x="118" y="22"/>
                  </a:lnTo>
                  <a:lnTo>
                    <a:pt x="117" y="21"/>
                  </a:lnTo>
                  <a:lnTo>
                    <a:pt x="117" y="20"/>
                  </a:lnTo>
                  <a:lnTo>
                    <a:pt x="115" y="16"/>
                  </a:lnTo>
                  <a:lnTo>
                    <a:pt x="115" y="15"/>
                  </a:lnTo>
                  <a:lnTo>
                    <a:pt x="114" y="14"/>
                  </a:lnTo>
                  <a:lnTo>
                    <a:pt x="113" y="13"/>
                  </a:lnTo>
                  <a:lnTo>
                    <a:pt x="111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5" y="10"/>
                  </a:lnTo>
                  <a:lnTo>
                    <a:pt x="106" y="8"/>
                  </a:lnTo>
                  <a:lnTo>
                    <a:pt x="106" y="7"/>
                  </a:lnTo>
                  <a:lnTo>
                    <a:pt x="107" y="5"/>
                  </a:lnTo>
                  <a:lnTo>
                    <a:pt x="107" y="4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3" y="0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006" y="3528"/>
              <a:ext cx="282" cy="17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14" y="10"/>
                </a:cxn>
                <a:cxn ang="0">
                  <a:pos x="16" y="7"/>
                </a:cxn>
                <a:cxn ang="0">
                  <a:pos x="19" y="2"/>
                </a:cxn>
                <a:cxn ang="0">
                  <a:pos x="23" y="1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1" y="9"/>
                </a:cxn>
                <a:cxn ang="0">
                  <a:pos x="34" y="11"/>
                </a:cxn>
                <a:cxn ang="0">
                  <a:pos x="36" y="9"/>
                </a:cxn>
                <a:cxn ang="0">
                  <a:pos x="37" y="9"/>
                </a:cxn>
                <a:cxn ang="0">
                  <a:pos x="38" y="9"/>
                </a:cxn>
                <a:cxn ang="0">
                  <a:pos x="40" y="7"/>
                </a:cxn>
                <a:cxn ang="0">
                  <a:pos x="41" y="5"/>
                </a:cxn>
                <a:cxn ang="0">
                  <a:pos x="44" y="6"/>
                </a:cxn>
                <a:cxn ang="0">
                  <a:pos x="45" y="8"/>
                </a:cxn>
                <a:cxn ang="0">
                  <a:pos x="47" y="12"/>
                </a:cxn>
                <a:cxn ang="0">
                  <a:pos x="47" y="17"/>
                </a:cxn>
                <a:cxn ang="0">
                  <a:pos x="44" y="20"/>
                </a:cxn>
                <a:cxn ang="0">
                  <a:pos x="42" y="25"/>
                </a:cxn>
                <a:cxn ang="0">
                  <a:pos x="42" y="29"/>
                </a:cxn>
                <a:cxn ang="0">
                  <a:pos x="39" y="29"/>
                </a:cxn>
                <a:cxn ang="0">
                  <a:pos x="36" y="28"/>
                </a:cxn>
                <a:cxn ang="0">
                  <a:pos x="33" y="25"/>
                </a:cxn>
                <a:cxn ang="0">
                  <a:pos x="31" y="24"/>
                </a:cxn>
                <a:cxn ang="0">
                  <a:pos x="30" y="20"/>
                </a:cxn>
                <a:cxn ang="0">
                  <a:pos x="28" y="18"/>
                </a:cxn>
                <a:cxn ang="0">
                  <a:pos x="24" y="19"/>
                </a:cxn>
                <a:cxn ang="0">
                  <a:pos x="23" y="21"/>
                </a:cxn>
                <a:cxn ang="0">
                  <a:pos x="19" y="22"/>
                </a:cxn>
                <a:cxn ang="0">
                  <a:pos x="17" y="20"/>
                </a:cxn>
                <a:cxn ang="0">
                  <a:pos x="13" y="17"/>
                </a:cxn>
                <a:cxn ang="0">
                  <a:pos x="10" y="18"/>
                </a:cxn>
                <a:cxn ang="0">
                  <a:pos x="9" y="21"/>
                </a:cxn>
                <a:cxn ang="0">
                  <a:pos x="4" y="21"/>
                </a:cxn>
                <a:cxn ang="0">
                  <a:pos x="1" y="20"/>
                </a:cxn>
                <a:cxn ang="0">
                  <a:pos x="1" y="18"/>
                </a:cxn>
                <a:cxn ang="0">
                  <a:pos x="3" y="17"/>
                </a:cxn>
                <a:cxn ang="0">
                  <a:pos x="5" y="15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4"/>
                </a:cxn>
                <a:cxn ang="0">
                  <a:pos x="14" y="10"/>
                </a:cxn>
                <a:cxn ang="0">
                  <a:pos x="16" y="8"/>
                </a:cxn>
                <a:cxn ang="0">
                  <a:pos x="6" y="2"/>
                </a:cxn>
              </a:cxnLst>
              <a:rect l="0" t="0" r="r" b="b"/>
              <a:pathLst>
                <a:path w="47" h="29">
                  <a:moveTo>
                    <a:pt x="6" y="2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11" y="6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5"/>
                  </a:lnTo>
                  <a:lnTo>
                    <a:pt x="47" y="17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4" y="20"/>
                  </a:lnTo>
                  <a:lnTo>
                    <a:pt x="43" y="21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39" y="29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3" y="21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7" y="20"/>
                  </a:lnTo>
                  <a:lnTo>
                    <a:pt x="16" y="19"/>
                  </a:lnTo>
                  <a:lnTo>
                    <a:pt x="15" y="18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5" y="13"/>
                  </a:lnTo>
                  <a:lnTo>
                    <a:pt x="6" y="2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504" y="2736"/>
              <a:ext cx="912" cy="1272"/>
            </a:xfrm>
            <a:custGeom>
              <a:avLst/>
              <a:gdLst/>
              <a:ahLst/>
              <a:cxnLst>
                <a:cxn ang="0">
                  <a:pos x="8" y="206"/>
                </a:cxn>
                <a:cxn ang="0">
                  <a:pos x="23" y="211"/>
                </a:cxn>
                <a:cxn ang="0">
                  <a:pos x="38" y="208"/>
                </a:cxn>
                <a:cxn ang="0">
                  <a:pos x="53" y="204"/>
                </a:cxn>
                <a:cxn ang="0">
                  <a:pos x="67" y="193"/>
                </a:cxn>
                <a:cxn ang="0">
                  <a:pos x="75" y="187"/>
                </a:cxn>
                <a:cxn ang="0">
                  <a:pos x="84" y="175"/>
                </a:cxn>
                <a:cxn ang="0">
                  <a:pos x="96" y="169"/>
                </a:cxn>
                <a:cxn ang="0">
                  <a:pos x="103" y="171"/>
                </a:cxn>
                <a:cxn ang="0">
                  <a:pos x="109" y="168"/>
                </a:cxn>
                <a:cxn ang="0">
                  <a:pos x="128" y="168"/>
                </a:cxn>
                <a:cxn ang="0">
                  <a:pos x="138" y="163"/>
                </a:cxn>
                <a:cxn ang="0">
                  <a:pos x="147" y="153"/>
                </a:cxn>
                <a:cxn ang="0">
                  <a:pos x="151" y="146"/>
                </a:cxn>
                <a:cxn ang="0">
                  <a:pos x="146" y="127"/>
                </a:cxn>
                <a:cxn ang="0">
                  <a:pos x="150" y="109"/>
                </a:cxn>
                <a:cxn ang="0">
                  <a:pos x="146" y="99"/>
                </a:cxn>
                <a:cxn ang="0">
                  <a:pos x="140" y="97"/>
                </a:cxn>
                <a:cxn ang="0">
                  <a:pos x="138" y="90"/>
                </a:cxn>
                <a:cxn ang="0">
                  <a:pos x="144" y="80"/>
                </a:cxn>
                <a:cxn ang="0">
                  <a:pos x="151" y="72"/>
                </a:cxn>
                <a:cxn ang="0">
                  <a:pos x="143" y="63"/>
                </a:cxn>
                <a:cxn ang="0">
                  <a:pos x="145" y="54"/>
                </a:cxn>
                <a:cxn ang="0">
                  <a:pos x="140" y="49"/>
                </a:cxn>
                <a:cxn ang="0">
                  <a:pos x="140" y="48"/>
                </a:cxn>
                <a:cxn ang="0">
                  <a:pos x="135" y="40"/>
                </a:cxn>
                <a:cxn ang="0">
                  <a:pos x="128" y="37"/>
                </a:cxn>
                <a:cxn ang="0">
                  <a:pos x="126" y="35"/>
                </a:cxn>
                <a:cxn ang="0">
                  <a:pos x="116" y="32"/>
                </a:cxn>
                <a:cxn ang="0">
                  <a:pos x="109" y="36"/>
                </a:cxn>
                <a:cxn ang="0">
                  <a:pos x="107" y="27"/>
                </a:cxn>
                <a:cxn ang="0">
                  <a:pos x="98" y="23"/>
                </a:cxn>
                <a:cxn ang="0">
                  <a:pos x="93" y="16"/>
                </a:cxn>
                <a:cxn ang="0">
                  <a:pos x="88" y="11"/>
                </a:cxn>
                <a:cxn ang="0">
                  <a:pos x="82" y="7"/>
                </a:cxn>
                <a:cxn ang="0">
                  <a:pos x="68" y="0"/>
                </a:cxn>
                <a:cxn ang="0">
                  <a:pos x="62" y="12"/>
                </a:cxn>
                <a:cxn ang="0">
                  <a:pos x="65" y="19"/>
                </a:cxn>
                <a:cxn ang="0">
                  <a:pos x="72" y="26"/>
                </a:cxn>
                <a:cxn ang="0">
                  <a:pos x="70" y="33"/>
                </a:cxn>
                <a:cxn ang="0">
                  <a:pos x="56" y="36"/>
                </a:cxn>
                <a:cxn ang="0">
                  <a:pos x="56" y="44"/>
                </a:cxn>
                <a:cxn ang="0">
                  <a:pos x="59" y="54"/>
                </a:cxn>
                <a:cxn ang="0">
                  <a:pos x="65" y="61"/>
                </a:cxn>
                <a:cxn ang="0">
                  <a:pos x="81" y="65"/>
                </a:cxn>
                <a:cxn ang="0">
                  <a:pos x="80" y="80"/>
                </a:cxn>
                <a:cxn ang="0">
                  <a:pos x="66" y="97"/>
                </a:cxn>
                <a:cxn ang="0">
                  <a:pos x="60" y="105"/>
                </a:cxn>
                <a:cxn ang="0">
                  <a:pos x="57" y="111"/>
                </a:cxn>
                <a:cxn ang="0">
                  <a:pos x="62" y="115"/>
                </a:cxn>
                <a:cxn ang="0">
                  <a:pos x="65" y="125"/>
                </a:cxn>
                <a:cxn ang="0">
                  <a:pos x="55" y="136"/>
                </a:cxn>
                <a:cxn ang="0">
                  <a:pos x="50" y="140"/>
                </a:cxn>
                <a:cxn ang="0">
                  <a:pos x="44" y="142"/>
                </a:cxn>
                <a:cxn ang="0">
                  <a:pos x="39" y="152"/>
                </a:cxn>
                <a:cxn ang="0">
                  <a:pos x="30" y="162"/>
                </a:cxn>
                <a:cxn ang="0">
                  <a:pos x="15" y="169"/>
                </a:cxn>
                <a:cxn ang="0">
                  <a:pos x="4" y="176"/>
                </a:cxn>
                <a:cxn ang="0">
                  <a:pos x="3" y="186"/>
                </a:cxn>
                <a:cxn ang="0">
                  <a:pos x="6" y="188"/>
                </a:cxn>
                <a:cxn ang="0">
                  <a:pos x="5" y="195"/>
                </a:cxn>
                <a:cxn ang="0">
                  <a:pos x="1" y="203"/>
                </a:cxn>
              </a:cxnLst>
              <a:rect l="0" t="0" r="r" b="b"/>
              <a:pathLst>
                <a:path w="152" h="212">
                  <a:moveTo>
                    <a:pt x="2" y="202"/>
                  </a:moveTo>
                  <a:lnTo>
                    <a:pt x="5" y="202"/>
                  </a:lnTo>
                  <a:lnTo>
                    <a:pt x="6" y="202"/>
                  </a:lnTo>
                  <a:lnTo>
                    <a:pt x="7" y="202"/>
                  </a:lnTo>
                  <a:lnTo>
                    <a:pt x="7" y="203"/>
                  </a:lnTo>
                  <a:lnTo>
                    <a:pt x="7" y="205"/>
                  </a:lnTo>
                  <a:lnTo>
                    <a:pt x="7" y="206"/>
                  </a:lnTo>
                  <a:lnTo>
                    <a:pt x="8" y="206"/>
                  </a:lnTo>
                  <a:lnTo>
                    <a:pt x="10" y="207"/>
                  </a:lnTo>
                  <a:lnTo>
                    <a:pt x="12" y="209"/>
                  </a:lnTo>
                  <a:lnTo>
                    <a:pt x="14" y="210"/>
                  </a:lnTo>
                  <a:lnTo>
                    <a:pt x="16" y="211"/>
                  </a:lnTo>
                  <a:lnTo>
                    <a:pt x="18" y="212"/>
                  </a:lnTo>
                  <a:lnTo>
                    <a:pt x="20" y="212"/>
                  </a:lnTo>
                  <a:lnTo>
                    <a:pt x="22" y="211"/>
                  </a:lnTo>
                  <a:lnTo>
                    <a:pt x="23" y="211"/>
                  </a:lnTo>
                  <a:lnTo>
                    <a:pt x="24" y="211"/>
                  </a:lnTo>
                  <a:lnTo>
                    <a:pt x="26" y="210"/>
                  </a:lnTo>
                  <a:lnTo>
                    <a:pt x="28" y="210"/>
                  </a:lnTo>
                  <a:lnTo>
                    <a:pt x="30" y="209"/>
                  </a:lnTo>
                  <a:lnTo>
                    <a:pt x="32" y="209"/>
                  </a:lnTo>
                  <a:lnTo>
                    <a:pt x="34" y="208"/>
                  </a:lnTo>
                  <a:lnTo>
                    <a:pt x="35" y="208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2" y="207"/>
                  </a:lnTo>
                  <a:lnTo>
                    <a:pt x="43" y="206"/>
                  </a:lnTo>
                  <a:lnTo>
                    <a:pt x="45" y="206"/>
                  </a:lnTo>
                  <a:lnTo>
                    <a:pt x="46" y="206"/>
                  </a:lnTo>
                  <a:lnTo>
                    <a:pt x="49" y="206"/>
                  </a:lnTo>
                  <a:lnTo>
                    <a:pt x="51" y="205"/>
                  </a:lnTo>
                  <a:lnTo>
                    <a:pt x="53" y="204"/>
                  </a:lnTo>
                  <a:lnTo>
                    <a:pt x="55" y="204"/>
                  </a:lnTo>
                  <a:lnTo>
                    <a:pt x="56" y="202"/>
                  </a:lnTo>
                  <a:lnTo>
                    <a:pt x="57" y="200"/>
                  </a:lnTo>
                  <a:lnTo>
                    <a:pt x="58" y="199"/>
                  </a:lnTo>
                  <a:lnTo>
                    <a:pt x="60" y="198"/>
                  </a:lnTo>
                  <a:lnTo>
                    <a:pt x="63" y="196"/>
                  </a:lnTo>
                  <a:lnTo>
                    <a:pt x="67" y="194"/>
                  </a:lnTo>
                  <a:lnTo>
                    <a:pt x="67" y="193"/>
                  </a:lnTo>
                  <a:lnTo>
                    <a:pt x="68" y="192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71" y="191"/>
                  </a:lnTo>
                  <a:lnTo>
                    <a:pt x="72" y="191"/>
                  </a:lnTo>
                  <a:lnTo>
                    <a:pt x="73" y="190"/>
                  </a:lnTo>
                  <a:lnTo>
                    <a:pt x="74" y="188"/>
                  </a:lnTo>
                  <a:lnTo>
                    <a:pt x="75" y="187"/>
                  </a:lnTo>
                  <a:lnTo>
                    <a:pt x="77" y="184"/>
                  </a:lnTo>
                  <a:lnTo>
                    <a:pt x="78" y="181"/>
                  </a:lnTo>
                  <a:lnTo>
                    <a:pt x="79" y="179"/>
                  </a:lnTo>
                  <a:lnTo>
                    <a:pt x="81" y="178"/>
                  </a:lnTo>
                  <a:lnTo>
                    <a:pt x="81" y="177"/>
                  </a:lnTo>
                  <a:lnTo>
                    <a:pt x="81" y="177"/>
                  </a:lnTo>
                  <a:lnTo>
                    <a:pt x="83" y="176"/>
                  </a:lnTo>
                  <a:lnTo>
                    <a:pt x="84" y="175"/>
                  </a:lnTo>
                  <a:lnTo>
                    <a:pt x="86" y="174"/>
                  </a:lnTo>
                  <a:lnTo>
                    <a:pt x="86" y="173"/>
                  </a:lnTo>
                  <a:lnTo>
                    <a:pt x="87" y="172"/>
                  </a:lnTo>
                  <a:lnTo>
                    <a:pt x="89" y="171"/>
                  </a:lnTo>
                  <a:lnTo>
                    <a:pt x="91" y="170"/>
                  </a:lnTo>
                  <a:lnTo>
                    <a:pt x="93" y="169"/>
                  </a:lnTo>
                  <a:lnTo>
                    <a:pt x="95" y="169"/>
                  </a:lnTo>
                  <a:lnTo>
                    <a:pt x="96" y="169"/>
                  </a:lnTo>
                  <a:lnTo>
                    <a:pt x="96" y="169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8" y="170"/>
                  </a:lnTo>
                  <a:lnTo>
                    <a:pt x="99" y="170"/>
                  </a:lnTo>
                  <a:lnTo>
                    <a:pt x="101" y="171"/>
                  </a:lnTo>
                  <a:lnTo>
                    <a:pt x="102" y="171"/>
                  </a:lnTo>
                  <a:lnTo>
                    <a:pt x="103" y="171"/>
                  </a:lnTo>
                  <a:lnTo>
                    <a:pt x="103" y="171"/>
                  </a:lnTo>
                  <a:lnTo>
                    <a:pt x="105" y="171"/>
                  </a:lnTo>
                  <a:lnTo>
                    <a:pt x="106" y="171"/>
                  </a:lnTo>
                  <a:lnTo>
                    <a:pt x="107" y="171"/>
                  </a:lnTo>
                  <a:lnTo>
                    <a:pt x="108" y="170"/>
                  </a:lnTo>
                  <a:lnTo>
                    <a:pt x="109" y="170"/>
                  </a:lnTo>
                  <a:lnTo>
                    <a:pt x="109" y="169"/>
                  </a:lnTo>
                  <a:lnTo>
                    <a:pt x="109" y="168"/>
                  </a:lnTo>
                  <a:lnTo>
                    <a:pt x="110" y="167"/>
                  </a:lnTo>
                  <a:lnTo>
                    <a:pt x="113" y="167"/>
                  </a:lnTo>
                  <a:lnTo>
                    <a:pt x="116" y="167"/>
                  </a:lnTo>
                  <a:lnTo>
                    <a:pt x="118" y="168"/>
                  </a:lnTo>
                  <a:lnTo>
                    <a:pt x="120" y="168"/>
                  </a:lnTo>
                  <a:lnTo>
                    <a:pt x="123" y="168"/>
                  </a:lnTo>
                  <a:lnTo>
                    <a:pt x="125" y="168"/>
                  </a:lnTo>
                  <a:lnTo>
                    <a:pt x="128" y="168"/>
                  </a:lnTo>
                  <a:lnTo>
                    <a:pt x="131" y="168"/>
                  </a:lnTo>
                  <a:lnTo>
                    <a:pt x="133" y="167"/>
                  </a:lnTo>
                  <a:lnTo>
                    <a:pt x="135" y="167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8" y="163"/>
                  </a:lnTo>
                  <a:lnTo>
                    <a:pt x="140" y="160"/>
                  </a:lnTo>
                  <a:lnTo>
                    <a:pt x="142" y="158"/>
                  </a:lnTo>
                  <a:lnTo>
                    <a:pt x="144" y="156"/>
                  </a:lnTo>
                  <a:lnTo>
                    <a:pt x="144" y="155"/>
                  </a:lnTo>
                  <a:lnTo>
                    <a:pt x="144" y="154"/>
                  </a:lnTo>
                  <a:lnTo>
                    <a:pt x="145" y="154"/>
                  </a:lnTo>
                  <a:lnTo>
                    <a:pt x="146" y="153"/>
                  </a:lnTo>
                  <a:lnTo>
                    <a:pt x="147" y="153"/>
                  </a:lnTo>
                  <a:lnTo>
                    <a:pt x="149" y="152"/>
                  </a:lnTo>
                  <a:lnTo>
                    <a:pt x="149" y="152"/>
                  </a:lnTo>
                  <a:lnTo>
                    <a:pt x="149" y="152"/>
                  </a:lnTo>
                  <a:lnTo>
                    <a:pt x="151" y="150"/>
                  </a:lnTo>
                  <a:lnTo>
                    <a:pt x="152" y="149"/>
                  </a:lnTo>
                  <a:lnTo>
                    <a:pt x="152" y="147"/>
                  </a:lnTo>
                  <a:lnTo>
                    <a:pt x="152" y="146"/>
                  </a:lnTo>
                  <a:lnTo>
                    <a:pt x="151" y="146"/>
                  </a:lnTo>
                  <a:lnTo>
                    <a:pt x="149" y="145"/>
                  </a:lnTo>
                  <a:lnTo>
                    <a:pt x="147" y="145"/>
                  </a:lnTo>
                  <a:lnTo>
                    <a:pt x="145" y="144"/>
                  </a:lnTo>
                  <a:lnTo>
                    <a:pt x="144" y="142"/>
                  </a:lnTo>
                  <a:lnTo>
                    <a:pt x="144" y="140"/>
                  </a:lnTo>
                  <a:lnTo>
                    <a:pt x="144" y="136"/>
                  </a:lnTo>
                  <a:lnTo>
                    <a:pt x="145" y="132"/>
                  </a:lnTo>
                  <a:lnTo>
                    <a:pt x="146" y="127"/>
                  </a:lnTo>
                  <a:lnTo>
                    <a:pt x="146" y="125"/>
                  </a:lnTo>
                  <a:lnTo>
                    <a:pt x="146" y="122"/>
                  </a:lnTo>
                  <a:lnTo>
                    <a:pt x="146" y="120"/>
                  </a:lnTo>
                  <a:lnTo>
                    <a:pt x="146" y="117"/>
                  </a:lnTo>
                  <a:lnTo>
                    <a:pt x="146" y="115"/>
                  </a:lnTo>
                  <a:lnTo>
                    <a:pt x="147" y="113"/>
                  </a:lnTo>
                  <a:lnTo>
                    <a:pt x="148" y="111"/>
                  </a:lnTo>
                  <a:lnTo>
                    <a:pt x="150" y="109"/>
                  </a:lnTo>
                  <a:lnTo>
                    <a:pt x="150" y="107"/>
                  </a:lnTo>
                  <a:lnTo>
                    <a:pt x="150" y="104"/>
                  </a:lnTo>
                  <a:lnTo>
                    <a:pt x="150" y="103"/>
                  </a:lnTo>
                  <a:lnTo>
                    <a:pt x="150" y="102"/>
                  </a:lnTo>
                  <a:lnTo>
                    <a:pt x="149" y="102"/>
                  </a:lnTo>
                  <a:lnTo>
                    <a:pt x="148" y="101"/>
                  </a:lnTo>
                  <a:lnTo>
                    <a:pt x="147" y="100"/>
                  </a:lnTo>
                  <a:lnTo>
                    <a:pt x="146" y="99"/>
                  </a:lnTo>
                  <a:lnTo>
                    <a:pt x="146" y="98"/>
                  </a:lnTo>
                  <a:lnTo>
                    <a:pt x="145" y="98"/>
                  </a:lnTo>
                  <a:lnTo>
                    <a:pt x="145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3" y="96"/>
                  </a:lnTo>
                  <a:lnTo>
                    <a:pt x="142" y="96"/>
                  </a:lnTo>
                  <a:lnTo>
                    <a:pt x="140" y="97"/>
                  </a:lnTo>
                  <a:lnTo>
                    <a:pt x="139" y="97"/>
                  </a:lnTo>
                  <a:lnTo>
                    <a:pt x="138" y="97"/>
                  </a:lnTo>
                  <a:lnTo>
                    <a:pt x="138" y="96"/>
                  </a:lnTo>
                  <a:lnTo>
                    <a:pt x="137" y="95"/>
                  </a:lnTo>
                  <a:lnTo>
                    <a:pt x="137" y="94"/>
                  </a:lnTo>
                  <a:lnTo>
                    <a:pt x="137" y="93"/>
                  </a:lnTo>
                  <a:lnTo>
                    <a:pt x="137" y="92"/>
                  </a:lnTo>
                  <a:lnTo>
                    <a:pt x="138" y="90"/>
                  </a:lnTo>
                  <a:lnTo>
                    <a:pt x="139" y="89"/>
                  </a:lnTo>
                  <a:lnTo>
                    <a:pt x="140" y="89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40" y="83"/>
                  </a:lnTo>
                  <a:lnTo>
                    <a:pt x="141" y="82"/>
                  </a:lnTo>
                  <a:lnTo>
                    <a:pt x="143" y="81"/>
                  </a:lnTo>
                  <a:lnTo>
                    <a:pt x="144" y="80"/>
                  </a:lnTo>
                  <a:lnTo>
                    <a:pt x="148" y="78"/>
                  </a:lnTo>
                  <a:lnTo>
                    <a:pt x="148" y="77"/>
                  </a:lnTo>
                  <a:lnTo>
                    <a:pt x="149" y="76"/>
                  </a:lnTo>
                  <a:lnTo>
                    <a:pt x="150" y="76"/>
                  </a:lnTo>
                  <a:lnTo>
                    <a:pt x="150" y="75"/>
                  </a:lnTo>
                  <a:lnTo>
                    <a:pt x="151" y="75"/>
                  </a:lnTo>
                  <a:lnTo>
                    <a:pt x="151" y="75"/>
                  </a:lnTo>
                  <a:lnTo>
                    <a:pt x="151" y="72"/>
                  </a:lnTo>
                  <a:lnTo>
                    <a:pt x="151" y="70"/>
                  </a:lnTo>
                  <a:lnTo>
                    <a:pt x="151" y="69"/>
                  </a:lnTo>
                  <a:lnTo>
                    <a:pt x="150" y="67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6" y="65"/>
                  </a:lnTo>
                  <a:lnTo>
                    <a:pt x="144" y="64"/>
                  </a:lnTo>
                  <a:lnTo>
                    <a:pt x="143" y="63"/>
                  </a:lnTo>
                  <a:lnTo>
                    <a:pt x="142" y="62"/>
                  </a:lnTo>
                  <a:lnTo>
                    <a:pt x="142" y="61"/>
                  </a:lnTo>
                  <a:lnTo>
                    <a:pt x="141" y="59"/>
                  </a:lnTo>
                  <a:lnTo>
                    <a:pt x="142" y="58"/>
                  </a:lnTo>
                  <a:lnTo>
                    <a:pt x="142" y="57"/>
                  </a:lnTo>
                  <a:lnTo>
                    <a:pt x="143" y="56"/>
                  </a:lnTo>
                  <a:lnTo>
                    <a:pt x="144" y="55"/>
                  </a:lnTo>
                  <a:lnTo>
                    <a:pt x="145" y="54"/>
                  </a:lnTo>
                  <a:lnTo>
                    <a:pt x="145" y="53"/>
                  </a:lnTo>
                  <a:lnTo>
                    <a:pt x="145" y="52"/>
                  </a:lnTo>
                  <a:lnTo>
                    <a:pt x="144" y="52"/>
                  </a:lnTo>
                  <a:lnTo>
                    <a:pt x="144" y="51"/>
                  </a:lnTo>
                  <a:lnTo>
                    <a:pt x="143" y="51"/>
                  </a:lnTo>
                  <a:lnTo>
                    <a:pt x="141" y="51"/>
                  </a:lnTo>
                  <a:lnTo>
                    <a:pt x="140" y="50"/>
                  </a:lnTo>
                  <a:lnTo>
                    <a:pt x="140" y="49"/>
                  </a:lnTo>
                  <a:lnTo>
                    <a:pt x="139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1" y="48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48"/>
                  </a:lnTo>
                  <a:lnTo>
                    <a:pt x="140" y="48"/>
                  </a:lnTo>
                  <a:lnTo>
                    <a:pt x="139" y="47"/>
                  </a:lnTo>
                  <a:lnTo>
                    <a:pt x="138" y="47"/>
                  </a:lnTo>
                  <a:lnTo>
                    <a:pt x="136" y="45"/>
                  </a:lnTo>
                  <a:lnTo>
                    <a:pt x="135" y="45"/>
                  </a:lnTo>
                  <a:lnTo>
                    <a:pt x="136" y="43"/>
                  </a:lnTo>
                  <a:lnTo>
                    <a:pt x="136" y="42"/>
                  </a:lnTo>
                  <a:lnTo>
                    <a:pt x="136" y="41"/>
                  </a:lnTo>
                  <a:lnTo>
                    <a:pt x="135" y="40"/>
                  </a:lnTo>
                  <a:lnTo>
                    <a:pt x="134" y="38"/>
                  </a:lnTo>
                  <a:lnTo>
                    <a:pt x="132" y="36"/>
                  </a:lnTo>
                  <a:lnTo>
                    <a:pt x="130" y="35"/>
                  </a:lnTo>
                  <a:lnTo>
                    <a:pt x="129" y="35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8" y="37"/>
                  </a:lnTo>
                  <a:lnTo>
                    <a:pt x="128" y="38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7" y="36"/>
                  </a:lnTo>
                  <a:lnTo>
                    <a:pt x="126" y="35"/>
                  </a:lnTo>
                  <a:lnTo>
                    <a:pt x="126" y="35"/>
                  </a:lnTo>
                  <a:lnTo>
                    <a:pt x="125" y="34"/>
                  </a:lnTo>
                  <a:lnTo>
                    <a:pt x="123" y="33"/>
                  </a:lnTo>
                  <a:lnTo>
                    <a:pt x="122" y="32"/>
                  </a:lnTo>
                  <a:lnTo>
                    <a:pt x="121" y="31"/>
                  </a:lnTo>
                  <a:lnTo>
                    <a:pt x="120" y="31"/>
                  </a:lnTo>
                  <a:lnTo>
                    <a:pt x="119" y="31"/>
                  </a:lnTo>
                  <a:lnTo>
                    <a:pt x="118" y="30"/>
                  </a:lnTo>
                  <a:lnTo>
                    <a:pt x="116" y="32"/>
                  </a:lnTo>
                  <a:lnTo>
                    <a:pt x="114" y="34"/>
                  </a:lnTo>
                  <a:lnTo>
                    <a:pt x="113" y="36"/>
                  </a:lnTo>
                  <a:lnTo>
                    <a:pt x="111" y="37"/>
                  </a:lnTo>
                  <a:lnTo>
                    <a:pt x="110" y="37"/>
                  </a:lnTo>
                  <a:lnTo>
                    <a:pt x="109" y="37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9" y="36"/>
                  </a:lnTo>
                  <a:lnTo>
                    <a:pt x="109" y="35"/>
                  </a:lnTo>
                  <a:lnTo>
                    <a:pt x="109" y="34"/>
                  </a:lnTo>
                  <a:lnTo>
                    <a:pt x="109" y="32"/>
                  </a:lnTo>
                  <a:lnTo>
                    <a:pt x="109" y="31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6" y="27"/>
                  </a:lnTo>
                  <a:lnTo>
                    <a:pt x="105" y="27"/>
                  </a:lnTo>
                  <a:lnTo>
                    <a:pt x="103" y="27"/>
                  </a:lnTo>
                  <a:lnTo>
                    <a:pt x="101" y="26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8" y="23"/>
                  </a:lnTo>
                  <a:lnTo>
                    <a:pt x="98" y="22"/>
                  </a:lnTo>
                  <a:lnTo>
                    <a:pt x="97" y="21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3" y="18"/>
                  </a:lnTo>
                  <a:lnTo>
                    <a:pt x="93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89" y="12"/>
                  </a:lnTo>
                  <a:lnTo>
                    <a:pt x="88" y="12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3" y="10"/>
                  </a:lnTo>
                  <a:lnTo>
                    <a:pt x="83" y="9"/>
                  </a:lnTo>
                  <a:lnTo>
                    <a:pt x="83" y="8"/>
                  </a:lnTo>
                  <a:lnTo>
                    <a:pt x="82" y="7"/>
                  </a:lnTo>
                  <a:lnTo>
                    <a:pt x="81" y="5"/>
                  </a:lnTo>
                  <a:lnTo>
                    <a:pt x="80" y="4"/>
                  </a:lnTo>
                  <a:lnTo>
                    <a:pt x="79" y="2"/>
                  </a:lnTo>
                  <a:lnTo>
                    <a:pt x="78" y="1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3" y="7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1" y="14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3" y="16"/>
                  </a:lnTo>
                  <a:lnTo>
                    <a:pt x="64" y="17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5" y="20"/>
                  </a:lnTo>
                  <a:lnTo>
                    <a:pt x="66" y="21"/>
                  </a:lnTo>
                  <a:lnTo>
                    <a:pt x="67" y="21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3" y="27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1" y="33"/>
                  </a:lnTo>
                  <a:lnTo>
                    <a:pt x="70" y="33"/>
                  </a:lnTo>
                  <a:lnTo>
                    <a:pt x="69" y="34"/>
                  </a:lnTo>
                  <a:lnTo>
                    <a:pt x="68" y="35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3" y="36"/>
                  </a:lnTo>
                  <a:lnTo>
                    <a:pt x="61" y="36"/>
                  </a:lnTo>
                  <a:lnTo>
                    <a:pt x="59" y="36"/>
                  </a:lnTo>
                  <a:lnTo>
                    <a:pt x="56" y="36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3" y="41"/>
                  </a:lnTo>
                  <a:lnTo>
                    <a:pt x="54" y="43"/>
                  </a:lnTo>
                  <a:lnTo>
                    <a:pt x="55" y="43"/>
                  </a:lnTo>
                  <a:lnTo>
                    <a:pt x="56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59" y="46"/>
                  </a:lnTo>
                  <a:lnTo>
                    <a:pt x="58" y="48"/>
                  </a:lnTo>
                  <a:lnTo>
                    <a:pt x="58" y="51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59" y="54"/>
                  </a:lnTo>
                  <a:lnTo>
                    <a:pt x="61" y="54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3" y="56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5" y="61"/>
                  </a:lnTo>
                  <a:lnTo>
                    <a:pt x="66" y="63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5"/>
                  </a:lnTo>
                  <a:lnTo>
                    <a:pt x="74" y="65"/>
                  </a:lnTo>
                  <a:lnTo>
                    <a:pt x="76" y="65"/>
                  </a:lnTo>
                  <a:lnTo>
                    <a:pt x="78" y="65"/>
                  </a:lnTo>
                  <a:lnTo>
                    <a:pt x="81" y="65"/>
                  </a:lnTo>
                  <a:lnTo>
                    <a:pt x="82" y="68"/>
                  </a:lnTo>
                  <a:lnTo>
                    <a:pt x="82" y="70"/>
                  </a:lnTo>
                  <a:lnTo>
                    <a:pt x="83" y="72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2" y="77"/>
                  </a:lnTo>
                  <a:lnTo>
                    <a:pt x="81" y="79"/>
                  </a:lnTo>
                  <a:lnTo>
                    <a:pt x="80" y="80"/>
                  </a:lnTo>
                  <a:lnTo>
                    <a:pt x="79" y="81"/>
                  </a:lnTo>
                  <a:lnTo>
                    <a:pt x="78" y="82"/>
                  </a:lnTo>
                  <a:lnTo>
                    <a:pt x="76" y="83"/>
                  </a:lnTo>
                  <a:lnTo>
                    <a:pt x="73" y="85"/>
                  </a:lnTo>
                  <a:lnTo>
                    <a:pt x="71" y="89"/>
                  </a:lnTo>
                  <a:lnTo>
                    <a:pt x="69" y="93"/>
                  </a:lnTo>
                  <a:lnTo>
                    <a:pt x="68" y="95"/>
                  </a:lnTo>
                  <a:lnTo>
                    <a:pt x="66" y="97"/>
                  </a:lnTo>
                  <a:lnTo>
                    <a:pt x="65" y="99"/>
                  </a:lnTo>
                  <a:lnTo>
                    <a:pt x="63" y="100"/>
                  </a:lnTo>
                  <a:lnTo>
                    <a:pt x="63" y="102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0" y="105"/>
                  </a:lnTo>
                  <a:lnTo>
                    <a:pt x="59" y="105"/>
                  </a:lnTo>
                  <a:lnTo>
                    <a:pt x="57" y="106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6" y="109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7" y="111"/>
                  </a:lnTo>
                  <a:lnTo>
                    <a:pt x="58" y="112"/>
                  </a:lnTo>
                  <a:lnTo>
                    <a:pt x="59" y="113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2" y="115"/>
                  </a:lnTo>
                  <a:lnTo>
                    <a:pt x="63" y="116"/>
                  </a:lnTo>
                  <a:lnTo>
                    <a:pt x="63" y="117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65" y="118"/>
                  </a:lnTo>
                  <a:lnTo>
                    <a:pt x="65" y="118"/>
                  </a:lnTo>
                  <a:lnTo>
                    <a:pt x="65" y="121"/>
                  </a:lnTo>
                  <a:lnTo>
                    <a:pt x="65" y="125"/>
                  </a:lnTo>
                  <a:lnTo>
                    <a:pt x="64" y="127"/>
                  </a:lnTo>
                  <a:lnTo>
                    <a:pt x="63" y="128"/>
                  </a:lnTo>
                  <a:lnTo>
                    <a:pt x="62" y="129"/>
                  </a:lnTo>
                  <a:lnTo>
                    <a:pt x="61" y="131"/>
                  </a:lnTo>
                  <a:lnTo>
                    <a:pt x="59" y="133"/>
                  </a:lnTo>
                  <a:lnTo>
                    <a:pt x="57" y="134"/>
                  </a:lnTo>
                  <a:lnTo>
                    <a:pt x="55" y="135"/>
                  </a:lnTo>
                  <a:lnTo>
                    <a:pt x="55" y="136"/>
                  </a:lnTo>
                  <a:lnTo>
                    <a:pt x="55" y="136"/>
                  </a:lnTo>
                  <a:lnTo>
                    <a:pt x="55" y="137"/>
                  </a:lnTo>
                  <a:lnTo>
                    <a:pt x="54" y="138"/>
                  </a:lnTo>
                  <a:lnTo>
                    <a:pt x="52" y="138"/>
                  </a:lnTo>
                  <a:lnTo>
                    <a:pt x="51" y="138"/>
                  </a:lnTo>
                  <a:lnTo>
                    <a:pt x="51" y="138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3"/>
                  </a:lnTo>
                  <a:lnTo>
                    <a:pt x="46" y="143"/>
                  </a:lnTo>
                  <a:lnTo>
                    <a:pt x="45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4" y="143"/>
                  </a:lnTo>
                  <a:lnTo>
                    <a:pt x="44" y="145"/>
                  </a:lnTo>
                  <a:lnTo>
                    <a:pt x="44" y="147"/>
                  </a:lnTo>
                  <a:lnTo>
                    <a:pt x="44" y="149"/>
                  </a:lnTo>
                  <a:lnTo>
                    <a:pt x="43" y="150"/>
                  </a:lnTo>
                  <a:lnTo>
                    <a:pt x="42" y="151"/>
                  </a:lnTo>
                  <a:lnTo>
                    <a:pt x="41" y="151"/>
                  </a:lnTo>
                  <a:lnTo>
                    <a:pt x="39" y="152"/>
                  </a:lnTo>
                  <a:lnTo>
                    <a:pt x="38" y="153"/>
                  </a:lnTo>
                  <a:lnTo>
                    <a:pt x="37" y="154"/>
                  </a:lnTo>
                  <a:lnTo>
                    <a:pt x="35" y="155"/>
                  </a:lnTo>
                  <a:lnTo>
                    <a:pt x="34" y="156"/>
                  </a:lnTo>
                  <a:lnTo>
                    <a:pt x="33" y="158"/>
                  </a:lnTo>
                  <a:lnTo>
                    <a:pt x="32" y="160"/>
                  </a:lnTo>
                  <a:lnTo>
                    <a:pt x="31" y="161"/>
                  </a:lnTo>
                  <a:lnTo>
                    <a:pt x="30" y="162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5" y="162"/>
                  </a:lnTo>
                  <a:lnTo>
                    <a:pt x="22" y="163"/>
                  </a:lnTo>
                  <a:lnTo>
                    <a:pt x="20" y="165"/>
                  </a:lnTo>
                  <a:lnTo>
                    <a:pt x="19" y="167"/>
                  </a:lnTo>
                  <a:lnTo>
                    <a:pt x="17" y="168"/>
                  </a:lnTo>
                  <a:lnTo>
                    <a:pt x="15" y="169"/>
                  </a:lnTo>
                  <a:lnTo>
                    <a:pt x="14" y="169"/>
                  </a:lnTo>
                  <a:lnTo>
                    <a:pt x="11" y="170"/>
                  </a:lnTo>
                  <a:lnTo>
                    <a:pt x="9" y="170"/>
                  </a:lnTo>
                  <a:lnTo>
                    <a:pt x="5" y="170"/>
                  </a:lnTo>
                  <a:lnTo>
                    <a:pt x="4" y="173"/>
                  </a:lnTo>
                  <a:lnTo>
                    <a:pt x="4" y="174"/>
                  </a:lnTo>
                  <a:lnTo>
                    <a:pt x="4" y="175"/>
                  </a:lnTo>
                  <a:lnTo>
                    <a:pt x="4" y="176"/>
                  </a:lnTo>
                  <a:lnTo>
                    <a:pt x="4" y="177"/>
                  </a:lnTo>
                  <a:lnTo>
                    <a:pt x="5" y="178"/>
                  </a:lnTo>
                  <a:lnTo>
                    <a:pt x="7" y="179"/>
                  </a:lnTo>
                  <a:lnTo>
                    <a:pt x="6" y="181"/>
                  </a:lnTo>
                  <a:lnTo>
                    <a:pt x="6" y="183"/>
                  </a:lnTo>
                  <a:lnTo>
                    <a:pt x="5" y="184"/>
                  </a:lnTo>
                  <a:lnTo>
                    <a:pt x="4" y="185"/>
                  </a:lnTo>
                  <a:lnTo>
                    <a:pt x="3" y="186"/>
                  </a:lnTo>
                  <a:lnTo>
                    <a:pt x="3" y="187"/>
                  </a:lnTo>
                  <a:lnTo>
                    <a:pt x="2" y="187"/>
                  </a:lnTo>
                  <a:lnTo>
                    <a:pt x="2" y="188"/>
                  </a:lnTo>
                  <a:lnTo>
                    <a:pt x="3" y="188"/>
                  </a:lnTo>
                  <a:lnTo>
                    <a:pt x="3" y="187"/>
                  </a:lnTo>
                  <a:lnTo>
                    <a:pt x="4" y="187"/>
                  </a:lnTo>
                  <a:lnTo>
                    <a:pt x="5" y="187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8" y="191"/>
                  </a:lnTo>
                  <a:lnTo>
                    <a:pt x="8" y="192"/>
                  </a:lnTo>
                  <a:lnTo>
                    <a:pt x="9" y="192"/>
                  </a:lnTo>
                  <a:lnTo>
                    <a:pt x="9" y="192"/>
                  </a:lnTo>
                  <a:lnTo>
                    <a:pt x="7" y="193"/>
                  </a:lnTo>
                  <a:lnTo>
                    <a:pt x="6" y="194"/>
                  </a:lnTo>
                  <a:lnTo>
                    <a:pt x="5" y="195"/>
                  </a:lnTo>
                  <a:lnTo>
                    <a:pt x="3" y="196"/>
                  </a:lnTo>
                  <a:lnTo>
                    <a:pt x="2" y="198"/>
                  </a:lnTo>
                  <a:lnTo>
                    <a:pt x="2" y="200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2"/>
                  </a:lnTo>
                  <a:lnTo>
                    <a:pt x="4" y="202"/>
                  </a:lnTo>
                  <a:lnTo>
                    <a:pt x="4" y="202"/>
                  </a:lnTo>
                  <a:lnTo>
                    <a:pt x="3" y="202"/>
                  </a:lnTo>
                  <a:lnTo>
                    <a:pt x="3" y="202"/>
                  </a:lnTo>
                  <a:lnTo>
                    <a:pt x="2" y="202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590" y="576"/>
              <a:ext cx="1452" cy="1392"/>
            </a:xfrm>
            <a:custGeom>
              <a:avLst/>
              <a:gdLst/>
              <a:ahLst/>
              <a:cxnLst>
                <a:cxn ang="0">
                  <a:pos x="14" y="128"/>
                </a:cxn>
                <a:cxn ang="0">
                  <a:pos x="11" y="147"/>
                </a:cxn>
                <a:cxn ang="0">
                  <a:pos x="11" y="163"/>
                </a:cxn>
                <a:cxn ang="0">
                  <a:pos x="2" y="170"/>
                </a:cxn>
                <a:cxn ang="0">
                  <a:pos x="5" y="185"/>
                </a:cxn>
                <a:cxn ang="0">
                  <a:pos x="15" y="188"/>
                </a:cxn>
                <a:cxn ang="0">
                  <a:pos x="25" y="199"/>
                </a:cxn>
                <a:cxn ang="0">
                  <a:pos x="26" y="211"/>
                </a:cxn>
                <a:cxn ang="0">
                  <a:pos x="30" y="223"/>
                </a:cxn>
                <a:cxn ang="0">
                  <a:pos x="40" y="231"/>
                </a:cxn>
                <a:cxn ang="0">
                  <a:pos x="50" y="216"/>
                </a:cxn>
                <a:cxn ang="0">
                  <a:pos x="55" y="226"/>
                </a:cxn>
                <a:cxn ang="0">
                  <a:pos x="83" y="231"/>
                </a:cxn>
                <a:cxn ang="0">
                  <a:pos x="98" y="224"/>
                </a:cxn>
                <a:cxn ang="0">
                  <a:pos x="108" y="212"/>
                </a:cxn>
                <a:cxn ang="0">
                  <a:pos x="124" y="194"/>
                </a:cxn>
                <a:cxn ang="0">
                  <a:pos x="134" y="186"/>
                </a:cxn>
                <a:cxn ang="0">
                  <a:pos x="165" y="180"/>
                </a:cxn>
                <a:cxn ang="0">
                  <a:pos x="193" y="180"/>
                </a:cxn>
                <a:cxn ang="0">
                  <a:pos x="215" y="169"/>
                </a:cxn>
                <a:cxn ang="0">
                  <a:pos x="225" y="148"/>
                </a:cxn>
                <a:cxn ang="0">
                  <a:pos x="234" y="140"/>
                </a:cxn>
                <a:cxn ang="0">
                  <a:pos x="242" y="126"/>
                </a:cxn>
                <a:cxn ang="0">
                  <a:pos x="225" y="105"/>
                </a:cxn>
                <a:cxn ang="0">
                  <a:pos x="213" y="87"/>
                </a:cxn>
                <a:cxn ang="0">
                  <a:pos x="202" y="88"/>
                </a:cxn>
                <a:cxn ang="0">
                  <a:pos x="186" y="105"/>
                </a:cxn>
                <a:cxn ang="0">
                  <a:pos x="188" y="91"/>
                </a:cxn>
                <a:cxn ang="0">
                  <a:pos x="202" y="70"/>
                </a:cxn>
                <a:cxn ang="0">
                  <a:pos x="213" y="54"/>
                </a:cxn>
                <a:cxn ang="0">
                  <a:pos x="215" y="38"/>
                </a:cxn>
                <a:cxn ang="0">
                  <a:pos x="214" y="31"/>
                </a:cxn>
                <a:cxn ang="0">
                  <a:pos x="205" y="22"/>
                </a:cxn>
                <a:cxn ang="0">
                  <a:pos x="198" y="21"/>
                </a:cxn>
                <a:cxn ang="0">
                  <a:pos x="178" y="15"/>
                </a:cxn>
                <a:cxn ang="0">
                  <a:pos x="171" y="18"/>
                </a:cxn>
                <a:cxn ang="0">
                  <a:pos x="164" y="13"/>
                </a:cxn>
                <a:cxn ang="0">
                  <a:pos x="156" y="13"/>
                </a:cxn>
                <a:cxn ang="0">
                  <a:pos x="159" y="1"/>
                </a:cxn>
                <a:cxn ang="0">
                  <a:pos x="150" y="5"/>
                </a:cxn>
                <a:cxn ang="0">
                  <a:pos x="140" y="23"/>
                </a:cxn>
                <a:cxn ang="0">
                  <a:pos x="143" y="30"/>
                </a:cxn>
                <a:cxn ang="0">
                  <a:pos x="132" y="34"/>
                </a:cxn>
                <a:cxn ang="0">
                  <a:pos x="127" y="42"/>
                </a:cxn>
                <a:cxn ang="0">
                  <a:pos x="115" y="42"/>
                </a:cxn>
                <a:cxn ang="0">
                  <a:pos x="100" y="47"/>
                </a:cxn>
                <a:cxn ang="0">
                  <a:pos x="92" y="53"/>
                </a:cxn>
                <a:cxn ang="0">
                  <a:pos x="69" y="65"/>
                </a:cxn>
                <a:cxn ang="0">
                  <a:pos x="65" y="71"/>
                </a:cxn>
                <a:cxn ang="0">
                  <a:pos x="59" y="82"/>
                </a:cxn>
                <a:cxn ang="0">
                  <a:pos x="59" y="100"/>
                </a:cxn>
                <a:cxn ang="0">
                  <a:pos x="61" y="94"/>
                </a:cxn>
                <a:cxn ang="0">
                  <a:pos x="50" y="96"/>
                </a:cxn>
                <a:cxn ang="0">
                  <a:pos x="32" y="97"/>
                </a:cxn>
                <a:cxn ang="0">
                  <a:pos x="21" y="105"/>
                </a:cxn>
                <a:cxn ang="0">
                  <a:pos x="27" y="123"/>
                </a:cxn>
                <a:cxn ang="0">
                  <a:pos x="33" y="145"/>
                </a:cxn>
                <a:cxn ang="0">
                  <a:pos x="31" y="172"/>
                </a:cxn>
                <a:cxn ang="0">
                  <a:pos x="30" y="163"/>
                </a:cxn>
                <a:cxn ang="0">
                  <a:pos x="26" y="166"/>
                </a:cxn>
                <a:cxn ang="0">
                  <a:pos x="31" y="140"/>
                </a:cxn>
                <a:cxn ang="0">
                  <a:pos x="22" y="135"/>
                </a:cxn>
                <a:cxn ang="0">
                  <a:pos x="10" y="120"/>
                </a:cxn>
              </a:cxnLst>
              <a:rect l="0" t="0" r="r" b="b"/>
              <a:pathLst>
                <a:path w="242" h="232">
                  <a:moveTo>
                    <a:pt x="5" y="119"/>
                  </a:moveTo>
                  <a:lnTo>
                    <a:pt x="6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120"/>
                  </a:lnTo>
                  <a:lnTo>
                    <a:pt x="6" y="120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7" y="125"/>
                  </a:lnTo>
                  <a:lnTo>
                    <a:pt x="7" y="126"/>
                  </a:lnTo>
                  <a:lnTo>
                    <a:pt x="8" y="126"/>
                  </a:lnTo>
                  <a:lnTo>
                    <a:pt x="10" y="127"/>
                  </a:lnTo>
                  <a:lnTo>
                    <a:pt x="12" y="128"/>
                  </a:lnTo>
                  <a:lnTo>
                    <a:pt x="13" y="128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5" y="132"/>
                  </a:lnTo>
                  <a:lnTo>
                    <a:pt x="15" y="134"/>
                  </a:lnTo>
                  <a:lnTo>
                    <a:pt x="15" y="135"/>
                  </a:lnTo>
                  <a:lnTo>
                    <a:pt x="14" y="136"/>
                  </a:lnTo>
                  <a:lnTo>
                    <a:pt x="13" y="136"/>
                  </a:lnTo>
                  <a:lnTo>
                    <a:pt x="11" y="137"/>
                  </a:lnTo>
                  <a:lnTo>
                    <a:pt x="8" y="137"/>
                  </a:lnTo>
                  <a:lnTo>
                    <a:pt x="7" y="140"/>
                  </a:lnTo>
                  <a:lnTo>
                    <a:pt x="7" y="142"/>
                  </a:lnTo>
                  <a:lnTo>
                    <a:pt x="8" y="142"/>
                  </a:lnTo>
                  <a:lnTo>
                    <a:pt x="8" y="143"/>
                  </a:lnTo>
                  <a:lnTo>
                    <a:pt x="9" y="144"/>
                  </a:lnTo>
                  <a:lnTo>
                    <a:pt x="10" y="144"/>
                  </a:lnTo>
                  <a:lnTo>
                    <a:pt x="11" y="147"/>
                  </a:lnTo>
                  <a:lnTo>
                    <a:pt x="13" y="149"/>
                  </a:lnTo>
                  <a:lnTo>
                    <a:pt x="14" y="152"/>
                  </a:lnTo>
                  <a:lnTo>
                    <a:pt x="15" y="153"/>
                  </a:lnTo>
                  <a:lnTo>
                    <a:pt x="16" y="153"/>
                  </a:lnTo>
                  <a:lnTo>
                    <a:pt x="17" y="154"/>
                  </a:lnTo>
                  <a:lnTo>
                    <a:pt x="17" y="155"/>
                  </a:lnTo>
                  <a:lnTo>
                    <a:pt x="17" y="158"/>
                  </a:lnTo>
                  <a:lnTo>
                    <a:pt x="17" y="160"/>
                  </a:lnTo>
                  <a:lnTo>
                    <a:pt x="16" y="161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3" y="163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1" y="163"/>
                  </a:lnTo>
                  <a:lnTo>
                    <a:pt x="11" y="164"/>
                  </a:lnTo>
                  <a:lnTo>
                    <a:pt x="11" y="165"/>
                  </a:lnTo>
                  <a:lnTo>
                    <a:pt x="11" y="165"/>
                  </a:lnTo>
                  <a:lnTo>
                    <a:pt x="9" y="166"/>
                  </a:lnTo>
                  <a:lnTo>
                    <a:pt x="8" y="166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6" y="168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4" y="169"/>
                  </a:lnTo>
                  <a:lnTo>
                    <a:pt x="3" y="169"/>
                  </a:lnTo>
                  <a:lnTo>
                    <a:pt x="3" y="169"/>
                  </a:lnTo>
                  <a:lnTo>
                    <a:pt x="2" y="170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1" y="172"/>
                  </a:lnTo>
                  <a:lnTo>
                    <a:pt x="0" y="172"/>
                  </a:lnTo>
                  <a:lnTo>
                    <a:pt x="0" y="174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5"/>
                  </a:lnTo>
                  <a:lnTo>
                    <a:pt x="6" y="186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7" y="187"/>
                  </a:lnTo>
                  <a:lnTo>
                    <a:pt x="7" y="187"/>
                  </a:lnTo>
                  <a:lnTo>
                    <a:pt x="7" y="187"/>
                  </a:lnTo>
                  <a:lnTo>
                    <a:pt x="8" y="187"/>
                  </a:lnTo>
                  <a:lnTo>
                    <a:pt x="9" y="187"/>
                  </a:lnTo>
                  <a:lnTo>
                    <a:pt x="10" y="188"/>
                  </a:lnTo>
                  <a:lnTo>
                    <a:pt x="11" y="189"/>
                  </a:lnTo>
                  <a:lnTo>
                    <a:pt x="12" y="190"/>
                  </a:lnTo>
                  <a:lnTo>
                    <a:pt x="13" y="190"/>
                  </a:lnTo>
                  <a:lnTo>
                    <a:pt x="13" y="190"/>
                  </a:lnTo>
                  <a:lnTo>
                    <a:pt x="14" y="189"/>
                  </a:lnTo>
                  <a:lnTo>
                    <a:pt x="15" y="188"/>
                  </a:lnTo>
                  <a:lnTo>
                    <a:pt x="16" y="188"/>
                  </a:lnTo>
                  <a:lnTo>
                    <a:pt x="17" y="188"/>
                  </a:lnTo>
                  <a:lnTo>
                    <a:pt x="18" y="188"/>
                  </a:lnTo>
                  <a:lnTo>
                    <a:pt x="20" y="189"/>
                  </a:lnTo>
                  <a:lnTo>
                    <a:pt x="22" y="191"/>
                  </a:lnTo>
                  <a:lnTo>
                    <a:pt x="22" y="192"/>
                  </a:lnTo>
                  <a:lnTo>
                    <a:pt x="23" y="193"/>
                  </a:lnTo>
                  <a:lnTo>
                    <a:pt x="23" y="193"/>
                  </a:lnTo>
                  <a:lnTo>
                    <a:pt x="24" y="193"/>
                  </a:lnTo>
                  <a:lnTo>
                    <a:pt x="24" y="193"/>
                  </a:lnTo>
                  <a:lnTo>
                    <a:pt x="25" y="194"/>
                  </a:lnTo>
                  <a:lnTo>
                    <a:pt x="25" y="196"/>
                  </a:lnTo>
                  <a:lnTo>
                    <a:pt x="26" y="198"/>
                  </a:lnTo>
                  <a:lnTo>
                    <a:pt x="26" y="199"/>
                  </a:lnTo>
                  <a:lnTo>
                    <a:pt x="25" y="199"/>
                  </a:lnTo>
                  <a:lnTo>
                    <a:pt x="25" y="200"/>
                  </a:lnTo>
                  <a:lnTo>
                    <a:pt x="25" y="200"/>
                  </a:lnTo>
                  <a:lnTo>
                    <a:pt x="26" y="200"/>
                  </a:lnTo>
                  <a:lnTo>
                    <a:pt x="28" y="200"/>
                  </a:lnTo>
                  <a:lnTo>
                    <a:pt x="28" y="201"/>
                  </a:lnTo>
                  <a:lnTo>
                    <a:pt x="28" y="202"/>
                  </a:lnTo>
                  <a:lnTo>
                    <a:pt x="27" y="203"/>
                  </a:lnTo>
                  <a:lnTo>
                    <a:pt x="26" y="204"/>
                  </a:lnTo>
                  <a:lnTo>
                    <a:pt x="25" y="205"/>
                  </a:lnTo>
                  <a:lnTo>
                    <a:pt x="25" y="206"/>
                  </a:lnTo>
                  <a:lnTo>
                    <a:pt x="25" y="208"/>
                  </a:lnTo>
                  <a:lnTo>
                    <a:pt x="25" y="209"/>
                  </a:lnTo>
                  <a:lnTo>
                    <a:pt x="25" y="210"/>
                  </a:lnTo>
                  <a:lnTo>
                    <a:pt x="26" y="211"/>
                  </a:lnTo>
                  <a:lnTo>
                    <a:pt x="26" y="211"/>
                  </a:lnTo>
                  <a:lnTo>
                    <a:pt x="27" y="211"/>
                  </a:lnTo>
                  <a:lnTo>
                    <a:pt x="28" y="212"/>
                  </a:lnTo>
                  <a:lnTo>
                    <a:pt x="28" y="214"/>
                  </a:lnTo>
                  <a:lnTo>
                    <a:pt x="29" y="216"/>
                  </a:lnTo>
                  <a:lnTo>
                    <a:pt x="29" y="217"/>
                  </a:lnTo>
                  <a:lnTo>
                    <a:pt x="29" y="218"/>
                  </a:lnTo>
                  <a:lnTo>
                    <a:pt x="29" y="219"/>
                  </a:lnTo>
                  <a:lnTo>
                    <a:pt x="29" y="220"/>
                  </a:lnTo>
                  <a:lnTo>
                    <a:pt x="29" y="220"/>
                  </a:lnTo>
                  <a:lnTo>
                    <a:pt x="28" y="220"/>
                  </a:lnTo>
                  <a:lnTo>
                    <a:pt x="28" y="220"/>
                  </a:lnTo>
                  <a:lnTo>
                    <a:pt x="29" y="220"/>
                  </a:lnTo>
                  <a:lnTo>
                    <a:pt x="29" y="221"/>
                  </a:lnTo>
                  <a:lnTo>
                    <a:pt x="30" y="222"/>
                  </a:lnTo>
                  <a:lnTo>
                    <a:pt x="30" y="223"/>
                  </a:lnTo>
                  <a:lnTo>
                    <a:pt x="30" y="224"/>
                  </a:lnTo>
                  <a:lnTo>
                    <a:pt x="30" y="225"/>
                  </a:lnTo>
                  <a:lnTo>
                    <a:pt x="31" y="226"/>
                  </a:lnTo>
                  <a:lnTo>
                    <a:pt x="33" y="226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35" y="228"/>
                  </a:lnTo>
                  <a:lnTo>
                    <a:pt x="35" y="229"/>
                  </a:lnTo>
                  <a:lnTo>
                    <a:pt x="36" y="230"/>
                  </a:lnTo>
                  <a:lnTo>
                    <a:pt x="37" y="231"/>
                  </a:lnTo>
                  <a:lnTo>
                    <a:pt x="38" y="231"/>
                  </a:lnTo>
                  <a:lnTo>
                    <a:pt x="38" y="232"/>
                  </a:lnTo>
                  <a:lnTo>
                    <a:pt x="39" y="232"/>
                  </a:lnTo>
                  <a:lnTo>
                    <a:pt x="40" y="231"/>
                  </a:lnTo>
                  <a:lnTo>
                    <a:pt x="41" y="231"/>
                  </a:lnTo>
                  <a:lnTo>
                    <a:pt x="41" y="230"/>
                  </a:lnTo>
                  <a:lnTo>
                    <a:pt x="42" y="230"/>
                  </a:lnTo>
                  <a:lnTo>
                    <a:pt x="42" y="229"/>
                  </a:lnTo>
                  <a:lnTo>
                    <a:pt x="44" y="229"/>
                  </a:lnTo>
                  <a:lnTo>
                    <a:pt x="44" y="227"/>
                  </a:lnTo>
                  <a:lnTo>
                    <a:pt x="44" y="225"/>
                  </a:lnTo>
                  <a:lnTo>
                    <a:pt x="44" y="221"/>
                  </a:lnTo>
                  <a:lnTo>
                    <a:pt x="45" y="219"/>
                  </a:lnTo>
                  <a:lnTo>
                    <a:pt x="45" y="217"/>
                  </a:lnTo>
                  <a:lnTo>
                    <a:pt x="45" y="215"/>
                  </a:lnTo>
                  <a:lnTo>
                    <a:pt x="46" y="213"/>
                  </a:lnTo>
                  <a:lnTo>
                    <a:pt x="48" y="214"/>
                  </a:lnTo>
                  <a:lnTo>
                    <a:pt x="49" y="215"/>
                  </a:lnTo>
                  <a:lnTo>
                    <a:pt x="50" y="216"/>
                  </a:lnTo>
                  <a:lnTo>
                    <a:pt x="52" y="217"/>
                  </a:lnTo>
                  <a:lnTo>
                    <a:pt x="53" y="218"/>
                  </a:lnTo>
                  <a:lnTo>
                    <a:pt x="53" y="219"/>
                  </a:lnTo>
                  <a:lnTo>
                    <a:pt x="53" y="219"/>
                  </a:lnTo>
                  <a:lnTo>
                    <a:pt x="53" y="219"/>
                  </a:lnTo>
                  <a:lnTo>
                    <a:pt x="53" y="219"/>
                  </a:lnTo>
                  <a:lnTo>
                    <a:pt x="53" y="219"/>
                  </a:lnTo>
                  <a:lnTo>
                    <a:pt x="53" y="219"/>
                  </a:lnTo>
                  <a:lnTo>
                    <a:pt x="53" y="219"/>
                  </a:lnTo>
                  <a:lnTo>
                    <a:pt x="53" y="219"/>
                  </a:lnTo>
                  <a:lnTo>
                    <a:pt x="53" y="220"/>
                  </a:lnTo>
                  <a:lnTo>
                    <a:pt x="53" y="221"/>
                  </a:lnTo>
                  <a:lnTo>
                    <a:pt x="53" y="222"/>
                  </a:lnTo>
                  <a:lnTo>
                    <a:pt x="54" y="224"/>
                  </a:lnTo>
                  <a:lnTo>
                    <a:pt x="55" y="226"/>
                  </a:lnTo>
                  <a:lnTo>
                    <a:pt x="56" y="228"/>
                  </a:lnTo>
                  <a:lnTo>
                    <a:pt x="58" y="229"/>
                  </a:lnTo>
                  <a:lnTo>
                    <a:pt x="59" y="230"/>
                  </a:lnTo>
                  <a:lnTo>
                    <a:pt x="61" y="231"/>
                  </a:lnTo>
                  <a:lnTo>
                    <a:pt x="63" y="232"/>
                  </a:lnTo>
                  <a:lnTo>
                    <a:pt x="65" y="232"/>
                  </a:lnTo>
                  <a:lnTo>
                    <a:pt x="67" y="232"/>
                  </a:lnTo>
                  <a:lnTo>
                    <a:pt x="70" y="232"/>
                  </a:lnTo>
                  <a:lnTo>
                    <a:pt x="74" y="231"/>
                  </a:lnTo>
                  <a:lnTo>
                    <a:pt x="75" y="231"/>
                  </a:lnTo>
                  <a:lnTo>
                    <a:pt x="76" y="230"/>
                  </a:lnTo>
                  <a:lnTo>
                    <a:pt x="77" y="230"/>
                  </a:lnTo>
                  <a:lnTo>
                    <a:pt x="78" y="230"/>
                  </a:lnTo>
                  <a:lnTo>
                    <a:pt x="80" y="231"/>
                  </a:lnTo>
                  <a:lnTo>
                    <a:pt x="83" y="231"/>
                  </a:lnTo>
                  <a:lnTo>
                    <a:pt x="85" y="231"/>
                  </a:lnTo>
                  <a:lnTo>
                    <a:pt x="86" y="232"/>
                  </a:lnTo>
                  <a:lnTo>
                    <a:pt x="88" y="232"/>
                  </a:lnTo>
                  <a:lnTo>
                    <a:pt x="88" y="232"/>
                  </a:lnTo>
                  <a:lnTo>
                    <a:pt x="89" y="232"/>
                  </a:lnTo>
                  <a:lnTo>
                    <a:pt x="91" y="232"/>
                  </a:lnTo>
                  <a:lnTo>
                    <a:pt x="92" y="231"/>
                  </a:lnTo>
                  <a:lnTo>
                    <a:pt x="93" y="231"/>
                  </a:lnTo>
                  <a:lnTo>
                    <a:pt x="94" y="230"/>
                  </a:lnTo>
                  <a:lnTo>
                    <a:pt x="94" y="229"/>
                  </a:lnTo>
                  <a:lnTo>
                    <a:pt x="95" y="228"/>
                  </a:lnTo>
                  <a:lnTo>
                    <a:pt x="96" y="227"/>
                  </a:lnTo>
                  <a:lnTo>
                    <a:pt x="98" y="226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100" y="221"/>
                  </a:lnTo>
                  <a:lnTo>
                    <a:pt x="101" y="221"/>
                  </a:lnTo>
                  <a:lnTo>
                    <a:pt x="101" y="220"/>
                  </a:lnTo>
                  <a:lnTo>
                    <a:pt x="102" y="219"/>
                  </a:lnTo>
                  <a:lnTo>
                    <a:pt x="104" y="218"/>
                  </a:lnTo>
                  <a:lnTo>
                    <a:pt x="106" y="216"/>
                  </a:lnTo>
                  <a:lnTo>
                    <a:pt x="106" y="216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08" y="212"/>
                  </a:lnTo>
                  <a:lnTo>
                    <a:pt x="109" y="210"/>
                  </a:lnTo>
                  <a:lnTo>
                    <a:pt x="110" y="210"/>
                  </a:lnTo>
                  <a:lnTo>
                    <a:pt x="111" y="210"/>
                  </a:lnTo>
                  <a:lnTo>
                    <a:pt x="113" y="209"/>
                  </a:lnTo>
                  <a:lnTo>
                    <a:pt x="115" y="209"/>
                  </a:lnTo>
                  <a:lnTo>
                    <a:pt x="115" y="206"/>
                  </a:lnTo>
                  <a:lnTo>
                    <a:pt x="116" y="204"/>
                  </a:lnTo>
                  <a:lnTo>
                    <a:pt x="116" y="202"/>
                  </a:lnTo>
                  <a:lnTo>
                    <a:pt x="117" y="201"/>
                  </a:lnTo>
                  <a:lnTo>
                    <a:pt x="118" y="200"/>
                  </a:lnTo>
                  <a:lnTo>
                    <a:pt x="119" y="200"/>
                  </a:lnTo>
                  <a:lnTo>
                    <a:pt x="121" y="198"/>
                  </a:lnTo>
                  <a:lnTo>
                    <a:pt x="123" y="196"/>
                  </a:lnTo>
                  <a:lnTo>
                    <a:pt x="123" y="195"/>
                  </a:lnTo>
                  <a:lnTo>
                    <a:pt x="124" y="194"/>
                  </a:lnTo>
                  <a:lnTo>
                    <a:pt x="124" y="193"/>
                  </a:lnTo>
                  <a:lnTo>
                    <a:pt x="124" y="193"/>
                  </a:lnTo>
                  <a:lnTo>
                    <a:pt x="124" y="192"/>
                  </a:lnTo>
                  <a:lnTo>
                    <a:pt x="125" y="192"/>
                  </a:lnTo>
                  <a:lnTo>
                    <a:pt x="126" y="191"/>
                  </a:lnTo>
                  <a:lnTo>
                    <a:pt x="127" y="191"/>
                  </a:lnTo>
                  <a:lnTo>
                    <a:pt x="128" y="190"/>
                  </a:lnTo>
                  <a:lnTo>
                    <a:pt x="129" y="189"/>
                  </a:lnTo>
                  <a:lnTo>
                    <a:pt x="129" y="189"/>
                  </a:lnTo>
                  <a:lnTo>
                    <a:pt x="129" y="188"/>
                  </a:lnTo>
                  <a:lnTo>
                    <a:pt x="130" y="188"/>
                  </a:lnTo>
                  <a:lnTo>
                    <a:pt x="131" y="188"/>
                  </a:lnTo>
                  <a:lnTo>
                    <a:pt x="132" y="187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5" y="185"/>
                  </a:lnTo>
                  <a:lnTo>
                    <a:pt x="135" y="185"/>
                  </a:lnTo>
                  <a:lnTo>
                    <a:pt x="137" y="183"/>
                  </a:lnTo>
                  <a:lnTo>
                    <a:pt x="139" y="181"/>
                  </a:lnTo>
                  <a:lnTo>
                    <a:pt x="142" y="179"/>
                  </a:lnTo>
                  <a:lnTo>
                    <a:pt x="144" y="178"/>
                  </a:lnTo>
                  <a:lnTo>
                    <a:pt x="150" y="176"/>
                  </a:lnTo>
                  <a:lnTo>
                    <a:pt x="155" y="174"/>
                  </a:lnTo>
                  <a:lnTo>
                    <a:pt x="157" y="174"/>
                  </a:lnTo>
                  <a:lnTo>
                    <a:pt x="158" y="175"/>
                  </a:lnTo>
                  <a:lnTo>
                    <a:pt x="161" y="176"/>
                  </a:lnTo>
                  <a:lnTo>
                    <a:pt x="162" y="178"/>
                  </a:lnTo>
                  <a:lnTo>
                    <a:pt x="164" y="179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1"/>
                  </a:lnTo>
                  <a:lnTo>
                    <a:pt x="172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7" y="182"/>
                  </a:lnTo>
                  <a:lnTo>
                    <a:pt x="178" y="182"/>
                  </a:lnTo>
                  <a:lnTo>
                    <a:pt x="179" y="182"/>
                  </a:lnTo>
                  <a:lnTo>
                    <a:pt x="179" y="182"/>
                  </a:lnTo>
                  <a:lnTo>
                    <a:pt x="180" y="182"/>
                  </a:lnTo>
                  <a:lnTo>
                    <a:pt x="182" y="182"/>
                  </a:lnTo>
                  <a:lnTo>
                    <a:pt x="184" y="181"/>
                  </a:lnTo>
                  <a:lnTo>
                    <a:pt x="187" y="181"/>
                  </a:lnTo>
                  <a:lnTo>
                    <a:pt x="190" y="180"/>
                  </a:lnTo>
                  <a:lnTo>
                    <a:pt x="193" y="180"/>
                  </a:lnTo>
                  <a:lnTo>
                    <a:pt x="196" y="179"/>
                  </a:lnTo>
                  <a:lnTo>
                    <a:pt x="197" y="178"/>
                  </a:lnTo>
                  <a:lnTo>
                    <a:pt x="197" y="177"/>
                  </a:lnTo>
                  <a:lnTo>
                    <a:pt x="198" y="177"/>
                  </a:lnTo>
                  <a:lnTo>
                    <a:pt x="200" y="177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5" y="175"/>
                  </a:lnTo>
                  <a:lnTo>
                    <a:pt x="205" y="174"/>
                  </a:lnTo>
                  <a:lnTo>
                    <a:pt x="206" y="173"/>
                  </a:lnTo>
                  <a:lnTo>
                    <a:pt x="207" y="172"/>
                  </a:lnTo>
                  <a:lnTo>
                    <a:pt x="209" y="172"/>
                  </a:lnTo>
                  <a:lnTo>
                    <a:pt x="211" y="171"/>
                  </a:lnTo>
                  <a:lnTo>
                    <a:pt x="213" y="170"/>
                  </a:lnTo>
                  <a:lnTo>
                    <a:pt x="215" y="169"/>
                  </a:lnTo>
                  <a:lnTo>
                    <a:pt x="218" y="166"/>
                  </a:lnTo>
                  <a:lnTo>
                    <a:pt x="221" y="164"/>
                  </a:lnTo>
                  <a:lnTo>
                    <a:pt x="224" y="163"/>
                  </a:lnTo>
                  <a:lnTo>
                    <a:pt x="226" y="162"/>
                  </a:lnTo>
                  <a:lnTo>
                    <a:pt x="227" y="160"/>
                  </a:lnTo>
                  <a:lnTo>
                    <a:pt x="227" y="157"/>
                  </a:lnTo>
                  <a:lnTo>
                    <a:pt x="226" y="154"/>
                  </a:lnTo>
                  <a:lnTo>
                    <a:pt x="225" y="152"/>
                  </a:lnTo>
                  <a:lnTo>
                    <a:pt x="225" y="150"/>
                  </a:lnTo>
                  <a:lnTo>
                    <a:pt x="225" y="149"/>
                  </a:lnTo>
                  <a:lnTo>
                    <a:pt x="225" y="149"/>
                  </a:lnTo>
                  <a:lnTo>
                    <a:pt x="225" y="148"/>
                  </a:lnTo>
                  <a:lnTo>
                    <a:pt x="225" y="148"/>
                  </a:lnTo>
                  <a:lnTo>
                    <a:pt x="225" y="148"/>
                  </a:lnTo>
                  <a:lnTo>
                    <a:pt x="225" y="148"/>
                  </a:lnTo>
                  <a:lnTo>
                    <a:pt x="226" y="149"/>
                  </a:lnTo>
                  <a:lnTo>
                    <a:pt x="226" y="148"/>
                  </a:lnTo>
                  <a:lnTo>
                    <a:pt x="227" y="148"/>
                  </a:lnTo>
                  <a:lnTo>
                    <a:pt x="227" y="148"/>
                  </a:lnTo>
                  <a:lnTo>
                    <a:pt x="228" y="147"/>
                  </a:lnTo>
                  <a:lnTo>
                    <a:pt x="228" y="147"/>
                  </a:lnTo>
                  <a:lnTo>
                    <a:pt x="228" y="145"/>
                  </a:lnTo>
                  <a:lnTo>
                    <a:pt x="229" y="144"/>
                  </a:lnTo>
                  <a:lnTo>
                    <a:pt x="229" y="143"/>
                  </a:lnTo>
                  <a:lnTo>
                    <a:pt x="229" y="143"/>
                  </a:lnTo>
                  <a:lnTo>
                    <a:pt x="230" y="142"/>
                  </a:lnTo>
                  <a:lnTo>
                    <a:pt x="231" y="142"/>
                  </a:lnTo>
                  <a:lnTo>
                    <a:pt x="232" y="141"/>
                  </a:lnTo>
                  <a:lnTo>
                    <a:pt x="233" y="141"/>
                  </a:lnTo>
                  <a:lnTo>
                    <a:pt x="234" y="140"/>
                  </a:lnTo>
                  <a:lnTo>
                    <a:pt x="234" y="139"/>
                  </a:lnTo>
                  <a:lnTo>
                    <a:pt x="234" y="136"/>
                  </a:lnTo>
                  <a:lnTo>
                    <a:pt x="235" y="136"/>
                  </a:lnTo>
                  <a:lnTo>
                    <a:pt x="235" y="135"/>
                  </a:lnTo>
                  <a:lnTo>
                    <a:pt x="236" y="134"/>
                  </a:lnTo>
                  <a:lnTo>
                    <a:pt x="237" y="133"/>
                  </a:lnTo>
                  <a:lnTo>
                    <a:pt x="238" y="132"/>
                  </a:lnTo>
                  <a:lnTo>
                    <a:pt x="239" y="131"/>
                  </a:lnTo>
                  <a:lnTo>
                    <a:pt x="240" y="131"/>
                  </a:lnTo>
                  <a:lnTo>
                    <a:pt x="241" y="131"/>
                  </a:lnTo>
                  <a:lnTo>
                    <a:pt x="242" y="131"/>
                  </a:lnTo>
                  <a:lnTo>
                    <a:pt x="242" y="131"/>
                  </a:lnTo>
                  <a:lnTo>
                    <a:pt x="242" y="129"/>
                  </a:lnTo>
                  <a:lnTo>
                    <a:pt x="242" y="128"/>
                  </a:lnTo>
                  <a:lnTo>
                    <a:pt x="242" y="126"/>
                  </a:lnTo>
                  <a:lnTo>
                    <a:pt x="242" y="126"/>
                  </a:lnTo>
                  <a:lnTo>
                    <a:pt x="240" y="124"/>
                  </a:lnTo>
                  <a:lnTo>
                    <a:pt x="237" y="123"/>
                  </a:lnTo>
                  <a:lnTo>
                    <a:pt x="235" y="117"/>
                  </a:lnTo>
                  <a:lnTo>
                    <a:pt x="234" y="114"/>
                  </a:lnTo>
                  <a:lnTo>
                    <a:pt x="233" y="111"/>
                  </a:lnTo>
                  <a:lnTo>
                    <a:pt x="233" y="110"/>
                  </a:lnTo>
                  <a:lnTo>
                    <a:pt x="233" y="109"/>
                  </a:lnTo>
                  <a:lnTo>
                    <a:pt x="232" y="107"/>
                  </a:lnTo>
                  <a:lnTo>
                    <a:pt x="232" y="106"/>
                  </a:lnTo>
                  <a:lnTo>
                    <a:pt x="231" y="106"/>
                  </a:lnTo>
                  <a:lnTo>
                    <a:pt x="230" y="106"/>
                  </a:lnTo>
                  <a:lnTo>
                    <a:pt x="228" y="105"/>
                  </a:lnTo>
                  <a:lnTo>
                    <a:pt x="226" y="105"/>
                  </a:lnTo>
                  <a:lnTo>
                    <a:pt x="225" y="105"/>
                  </a:lnTo>
                  <a:lnTo>
                    <a:pt x="225" y="104"/>
                  </a:lnTo>
                  <a:lnTo>
                    <a:pt x="224" y="103"/>
                  </a:lnTo>
                  <a:lnTo>
                    <a:pt x="224" y="102"/>
                  </a:lnTo>
                  <a:lnTo>
                    <a:pt x="222" y="100"/>
                  </a:lnTo>
                  <a:lnTo>
                    <a:pt x="220" y="99"/>
                  </a:lnTo>
                  <a:lnTo>
                    <a:pt x="217" y="98"/>
                  </a:lnTo>
                  <a:lnTo>
                    <a:pt x="217" y="96"/>
                  </a:lnTo>
                  <a:lnTo>
                    <a:pt x="217" y="94"/>
                  </a:lnTo>
                  <a:lnTo>
                    <a:pt x="217" y="92"/>
                  </a:lnTo>
                  <a:lnTo>
                    <a:pt x="216" y="89"/>
                  </a:lnTo>
                  <a:lnTo>
                    <a:pt x="216" y="89"/>
                  </a:lnTo>
                  <a:lnTo>
                    <a:pt x="215" y="89"/>
                  </a:lnTo>
                  <a:lnTo>
                    <a:pt x="215" y="89"/>
                  </a:lnTo>
                  <a:lnTo>
                    <a:pt x="214" y="89"/>
                  </a:lnTo>
                  <a:lnTo>
                    <a:pt x="213" y="87"/>
                  </a:lnTo>
                  <a:lnTo>
                    <a:pt x="213" y="86"/>
                  </a:lnTo>
                  <a:lnTo>
                    <a:pt x="212" y="84"/>
                  </a:lnTo>
                  <a:lnTo>
                    <a:pt x="212" y="83"/>
                  </a:lnTo>
                  <a:lnTo>
                    <a:pt x="212" y="82"/>
                  </a:lnTo>
                  <a:lnTo>
                    <a:pt x="212" y="81"/>
                  </a:lnTo>
                  <a:lnTo>
                    <a:pt x="211" y="81"/>
                  </a:lnTo>
                  <a:lnTo>
                    <a:pt x="211" y="81"/>
                  </a:lnTo>
                  <a:lnTo>
                    <a:pt x="210" y="83"/>
                  </a:lnTo>
                  <a:lnTo>
                    <a:pt x="209" y="85"/>
                  </a:lnTo>
                  <a:lnTo>
                    <a:pt x="207" y="86"/>
                  </a:lnTo>
                  <a:lnTo>
                    <a:pt x="206" y="87"/>
                  </a:lnTo>
                  <a:lnTo>
                    <a:pt x="205" y="87"/>
                  </a:lnTo>
                  <a:lnTo>
                    <a:pt x="204" y="87"/>
                  </a:lnTo>
                  <a:lnTo>
                    <a:pt x="203" y="87"/>
                  </a:lnTo>
                  <a:lnTo>
                    <a:pt x="202" y="88"/>
                  </a:lnTo>
                  <a:lnTo>
                    <a:pt x="202" y="89"/>
                  </a:lnTo>
                  <a:lnTo>
                    <a:pt x="201" y="89"/>
                  </a:lnTo>
                  <a:lnTo>
                    <a:pt x="200" y="90"/>
                  </a:lnTo>
                  <a:lnTo>
                    <a:pt x="199" y="92"/>
                  </a:lnTo>
                  <a:lnTo>
                    <a:pt x="198" y="93"/>
                  </a:lnTo>
                  <a:lnTo>
                    <a:pt x="197" y="94"/>
                  </a:lnTo>
                  <a:lnTo>
                    <a:pt x="195" y="94"/>
                  </a:lnTo>
                  <a:lnTo>
                    <a:pt x="192" y="95"/>
                  </a:lnTo>
                  <a:lnTo>
                    <a:pt x="190" y="96"/>
                  </a:lnTo>
                  <a:lnTo>
                    <a:pt x="189" y="97"/>
                  </a:lnTo>
                  <a:lnTo>
                    <a:pt x="188" y="98"/>
                  </a:lnTo>
                  <a:lnTo>
                    <a:pt x="188" y="100"/>
                  </a:lnTo>
                  <a:lnTo>
                    <a:pt x="187" y="103"/>
                  </a:lnTo>
                  <a:lnTo>
                    <a:pt x="187" y="104"/>
                  </a:lnTo>
                  <a:lnTo>
                    <a:pt x="186" y="105"/>
                  </a:lnTo>
                  <a:lnTo>
                    <a:pt x="185" y="106"/>
                  </a:lnTo>
                  <a:lnTo>
                    <a:pt x="183" y="107"/>
                  </a:lnTo>
                  <a:lnTo>
                    <a:pt x="184" y="105"/>
                  </a:lnTo>
                  <a:lnTo>
                    <a:pt x="185" y="104"/>
                  </a:lnTo>
                  <a:lnTo>
                    <a:pt x="185" y="102"/>
                  </a:lnTo>
                  <a:lnTo>
                    <a:pt x="186" y="100"/>
                  </a:lnTo>
                  <a:lnTo>
                    <a:pt x="186" y="99"/>
                  </a:lnTo>
                  <a:lnTo>
                    <a:pt x="185" y="97"/>
                  </a:lnTo>
                  <a:lnTo>
                    <a:pt x="185" y="96"/>
                  </a:lnTo>
                  <a:lnTo>
                    <a:pt x="185" y="96"/>
                  </a:lnTo>
                  <a:lnTo>
                    <a:pt x="185" y="95"/>
                  </a:lnTo>
                  <a:lnTo>
                    <a:pt x="185" y="94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88" y="91"/>
                  </a:lnTo>
                  <a:lnTo>
                    <a:pt x="189" y="88"/>
                  </a:lnTo>
                  <a:lnTo>
                    <a:pt x="190" y="87"/>
                  </a:lnTo>
                  <a:lnTo>
                    <a:pt x="190" y="87"/>
                  </a:lnTo>
                  <a:lnTo>
                    <a:pt x="192" y="86"/>
                  </a:lnTo>
                  <a:lnTo>
                    <a:pt x="193" y="85"/>
                  </a:lnTo>
                  <a:lnTo>
                    <a:pt x="195" y="84"/>
                  </a:lnTo>
                  <a:lnTo>
                    <a:pt x="197" y="82"/>
                  </a:lnTo>
                  <a:lnTo>
                    <a:pt x="197" y="81"/>
                  </a:lnTo>
                  <a:lnTo>
                    <a:pt x="198" y="79"/>
                  </a:lnTo>
                  <a:lnTo>
                    <a:pt x="199" y="77"/>
                  </a:lnTo>
                  <a:lnTo>
                    <a:pt x="200" y="74"/>
                  </a:lnTo>
                  <a:lnTo>
                    <a:pt x="201" y="73"/>
                  </a:lnTo>
                  <a:lnTo>
                    <a:pt x="202" y="72"/>
                  </a:lnTo>
                  <a:lnTo>
                    <a:pt x="202" y="71"/>
                  </a:lnTo>
                  <a:lnTo>
                    <a:pt x="202" y="70"/>
                  </a:lnTo>
                  <a:lnTo>
                    <a:pt x="203" y="70"/>
                  </a:lnTo>
                  <a:lnTo>
                    <a:pt x="203" y="70"/>
                  </a:lnTo>
                  <a:lnTo>
                    <a:pt x="204" y="69"/>
                  </a:lnTo>
                  <a:lnTo>
                    <a:pt x="204" y="69"/>
                  </a:lnTo>
                  <a:lnTo>
                    <a:pt x="205" y="69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6" y="65"/>
                  </a:lnTo>
                  <a:lnTo>
                    <a:pt x="206" y="65"/>
                  </a:lnTo>
                  <a:lnTo>
                    <a:pt x="209" y="63"/>
                  </a:lnTo>
                  <a:lnTo>
                    <a:pt x="209" y="60"/>
                  </a:lnTo>
                  <a:lnTo>
                    <a:pt x="210" y="58"/>
                  </a:lnTo>
                  <a:lnTo>
                    <a:pt x="212" y="55"/>
                  </a:lnTo>
                  <a:lnTo>
                    <a:pt x="213" y="54"/>
                  </a:lnTo>
                  <a:lnTo>
                    <a:pt x="214" y="54"/>
                  </a:lnTo>
                  <a:lnTo>
                    <a:pt x="215" y="52"/>
                  </a:lnTo>
                  <a:lnTo>
                    <a:pt x="215" y="51"/>
                  </a:lnTo>
                  <a:lnTo>
                    <a:pt x="215" y="50"/>
                  </a:lnTo>
                  <a:lnTo>
                    <a:pt x="216" y="50"/>
                  </a:lnTo>
                  <a:lnTo>
                    <a:pt x="216" y="49"/>
                  </a:lnTo>
                  <a:lnTo>
                    <a:pt x="217" y="49"/>
                  </a:lnTo>
                  <a:lnTo>
                    <a:pt x="217" y="48"/>
                  </a:lnTo>
                  <a:lnTo>
                    <a:pt x="217" y="48"/>
                  </a:lnTo>
                  <a:lnTo>
                    <a:pt x="217" y="47"/>
                  </a:lnTo>
                  <a:lnTo>
                    <a:pt x="217" y="45"/>
                  </a:lnTo>
                  <a:lnTo>
                    <a:pt x="216" y="44"/>
                  </a:lnTo>
                  <a:lnTo>
                    <a:pt x="216" y="42"/>
                  </a:lnTo>
                  <a:lnTo>
                    <a:pt x="216" y="39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3" y="37"/>
                  </a:lnTo>
                  <a:lnTo>
                    <a:pt x="211" y="36"/>
                  </a:lnTo>
                  <a:lnTo>
                    <a:pt x="211" y="36"/>
                  </a:lnTo>
                  <a:lnTo>
                    <a:pt x="211" y="36"/>
                  </a:lnTo>
                  <a:lnTo>
                    <a:pt x="210" y="35"/>
                  </a:lnTo>
                  <a:lnTo>
                    <a:pt x="210" y="34"/>
                  </a:lnTo>
                  <a:lnTo>
                    <a:pt x="209" y="32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10" y="31"/>
                  </a:lnTo>
                  <a:lnTo>
                    <a:pt x="211" y="30"/>
                  </a:lnTo>
                  <a:lnTo>
                    <a:pt x="212" y="31"/>
                  </a:lnTo>
                  <a:lnTo>
                    <a:pt x="213" y="31"/>
                  </a:lnTo>
                  <a:lnTo>
                    <a:pt x="214" y="31"/>
                  </a:lnTo>
                  <a:lnTo>
                    <a:pt x="214" y="30"/>
                  </a:lnTo>
                  <a:lnTo>
                    <a:pt x="213" y="29"/>
                  </a:lnTo>
                  <a:lnTo>
                    <a:pt x="213" y="28"/>
                  </a:lnTo>
                  <a:lnTo>
                    <a:pt x="212" y="27"/>
                  </a:lnTo>
                  <a:lnTo>
                    <a:pt x="211" y="26"/>
                  </a:lnTo>
                  <a:lnTo>
                    <a:pt x="211" y="25"/>
                  </a:lnTo>
                  <a:lnTo>
                    <a:pt x="211" y="24"/>
                  </a:lnTo>
                  <a:lnTo>
                    <a:pt x="211" y="24"/>
                  </a:lnTo>
                  <a:lnTo>
                    <a:pt x="211" y="23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09" y="23"/>
                  </a:lnTo>
                  <a:lnTo>
                    <a:pt x="209" y="23"/>
                  </a:lnTo>
                  <a:lnTo>
                    <a:pt x="206" y="23"/>
                  </a:lnTo>
                  <a:lnTo>
                    <a:pt x="205" y="22"/>
                  </a:lnTo>
                  <a:lnTo>
                    <a:pt x="204" y="22"/>
                  </a:lnTo>
                  <a:lnTo>
                    <a:pt x="202" y="21"/>
                  </a:lnTo>
                  <a:lnTo>
                    <a:pt x="202" y="20"/>
                  </a:lnTo>
                  <a:lnTo>
                    <a:pt x="202" y="19"/>
                  </a:lnTo>
                  <a:lnTo>
                    <a:pt x="202" y="18"/>
                  </a:lnTo>
                  <a:lnTo>
                    <a:pt x="202" y="18"/>
                  </a:lnTo>
                  <a:lnTo>
                    <a:pt x="202" y="18"/>
                  </a:lnTo>
                  <a:lnTo>
                    <a:pt x="202" y="19"/>
                  </a:lnTo>
                  <a:lnTo>
                    <a:pt x="201" y="20"/>
                  </a:lnTo>
                  <a:lnTo>
                    <a:pt x="201" y="21"/>
                  </a:lnTo>
                  <a:lnTo>
                    <a:pt x="200" y="22"/>
                  </a:lnTo>
                  <a:lnTo>
                    <a:pt x="199" y="22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8" y="21"/>
                  </a:lnTo>
                  <a:lnTo>
                    <a:pt x="198" y="19"/>
                  </a:lnTo>
                  <a:lnTo>
                    <a:pt x="198" y="18"/>
                  </a:lnTo>
                  <a:lnTo>
                    <a:pt x="197" y="17"/>
                  </a:lnTo>
                  <a:lnTo>
                    <a:pt x="197" y="15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4" y="14"/>
                  </a:lnTo>
                  <a:lnTo>
                    <a:pt x="191" y="15"/>
                  </a:lnTo>
                  <a:lnTo>
                    <a:pt x="189" y="15"/>
                  </a:lnTo>
                  <a:lnTo>
                    <a:pt x="187" y="15"/>
                  </a:lnTo>
                  <a:lnTo>
                    <a:pt x="186" y="15"/>
                  </a:lnTo>
                  <a:lnTo>
                    <a:pt x="184" y="16"/>
                  </a:lnTo>
                  <a:lnTo>
                    <a:pt x="181" y="16"/>
                  </a:lnTo>
                  <a:lnTo>
                    <a:pt x="178" y="15"/>
                  </a:lnTo>
                  <a:lnTo>
                    <a:pt x="178" y="18"/>
                  </a:lnTo>
                  <a:lnTo>
                    <a:pt x="178" y="20"/>
                  </a:lnTo>
                  <a:lnTo>
                    <a:pt x="178" y="22"/>
                  </a:lnTo>
                  <a:lnTo>
                    <a:pt x="178" y="23"/>
                  </a:lnTo>
                  <a:lnTo>
                    <a:pt x="177" y="24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72" y="24"/>
                  </a:lnTo>
                  <a:lnTo>
                    <a:pt x="171" y="24"/>
                  </a:lnTo>
                  <a:lnTo>
                    <a:pt x="170" y="24"/>
                  </a:lnTo>
                  <a:lnTo>
                    <a:pt x="170" y="23"/>
                  </a:lnTo>
                  <a:lnTo>
                    <a:pt x="169" y="22"/>
                  </a:lnTo>
                  <a:lnTo>
                    <a:pt x="170" y="21"/>
                  </a:lnTo>
                  <a:lnTo>
                    <a:pt x="170" y="19"/>
                  </a:lnTo>
                  <a:lnTo>
                    <a:pt x="171" y="18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71" y="14"/>
                  </a:lnTo>
                  <a:lnTo>
                    <a:pt x="170" y="13"/>
                  </a:lnTo>
                  <a:lnTo>
                    <a:pt x="169" y="13"/>
                  </a:lnTo>
                  <a:lnTo>
                    <a:pt x="167" y="13"/>
                  </a:lnTo>
                  <a:lnTo>
                    <a:pt x="166" y="13"/>
                  </a:lnTo>
                  <a:lnTo>
                    <a:pt x="166" y="14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165" y="15"/>
                  </a:lnTo>
                  <a:lnTo>
                    <a:pt x="165" y="15"/>
                  </a:lnTo>
                  <a:lnTo>
                    <a:pt x="165" y="15"/>
                  </a:lnTo>
                  <a:lnTo>
                    <a:pt x="165" y="14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2" y="13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61" y="15"/>
                  </a:lnTo>
                  <a:lnTo>
                    <a:pt x="161" y="15"/>
                  </a:lnTo>
                  <a:lnTo>
                    <a:pt x="159" y="14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4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4"/>
                  </a:lnTo>
                  <a:lnTo>
                    <a:pt x="156" y="13"/>
                  </a:lnTo>
                  <a:lnTo>
                    <a:pt x="156" y="12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0"/>
                  </a:lnTo>
                  <a:lnTo>
                    <a:pt x="158" y="10"/>
                  </a:lnTo>
                  <a:lnTo>
                    <a:pt x="159" y="10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62" y="9"/>
                  </a:lnTo>
                  <a:lnTo>
                    <a:pt x="162" y="7"/>
                  </a:lnTo>
                  <a:lnTo>
                    <a:pt x="162" y="6"/>
                  </a:lnTo>
                  <a:lnTo>
                    <a:pt x="162" y="4"/>
                  </a:lnTo>
                  <a:lnTo>
                    <a:pt x="162" y="3"/>
                  </a:lnTo>
                  <a:lnTo>
                    <a:pt x="161" y="2"/>
                  </a:lnTo>
                  <a:lnTo>
                    <a:pt x="159" y="1"/>
                  </a:lnTo>
                  <a:lnTo>
                    <a:pt x="158" y="1"/>
                  </a:lnTo>
                  <a:lnTo>
                    <a:pt x="156" y="1"/>
                  </a:lnTo>
                  <a:lnTo>
                    <a:pt x="153" y="0"/>
                  </a:lnTo>
                  <a:lnTo>
                    <a:pt x="151" y="1"/>
                  </a:lnTo>
                  <a:lnTo>
                    <a:pt x="151" y="1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1" y="1"/>
                  </a:lnTo>
                  <a:lnTo>
                    <a:pt x="152" y="1"/>
                  </a:lnTo>
                  <a:lnTo>
                    <a:pt x="152" y="2"/>
                  </a:lnTo>
                  <a:lnTo>
                    <a:pt x="152" y="3"/>
                  </a:lnTo>
                  <a:lnTo>
                    <a:pt x="151" y="3"/>
                  </a:lnTo>
                  <a:lnTo>
                    <a:pt x="151" y="4"/>
                  </a:lnTo>
                  <a:lnTo>
                    <a:pt x="150" y="5"/>
                  </a:lnTo>
                  <a:lnTo>
                    <a:pt x="149" y="6"/>
                  </a:lnTo>
                  <a:lnTo>
                    <a:pt x="147" y="6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5" y="13"/>
                  </a:lnTo>
                  <a:lnTo>
                    <a:pt x="144" y="14"/>
                  </a:lnTo>
                  <a:lnTo>
                    <a:pt x="143" y="15"/>
                  </a:lnTo>
                  <a:lnTo>
                    <a:pt x="142" y="16"/>
                  </a:lnTo>
                  <a:lnTo>
                    <a:pt x="141" y="17"/>
                  </a:lnTo>
                  <a:lnTo>
                    <a:pt x="139" y="17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2" y="25"/>
                  </a:lnTo>
                  <a:lnTo>
                    <a:pt x="143" y="27"/>
                  </a:lnTo>
                  <a:lnTo>
                    <a:pt x="145" y="28"/>
                  </a:lnTo>
                  <a:lnTo>
                    <a:pt x="146" y="29"/>
                  </a:lnTo>
                  <a:lnTo>
                    <a:pt x="147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9" y="30"/>
                  </a:lnTo>
                  <a:lnTo>
                    <a:pt x="149" y="31"/>
                  </a:lnTo>
                  <a:lnTo>
                    <a:pt x="148" y="31"/>
                  </a:lnTo>
                  <a:lnTo>
                    <a:pt x="147" y="31"/>
                  </a:lnTo>
                  <a:lnTo>
                    <a:pt x="146" y="31"/>
                  </a:lnTo>
                  <a:lnTo>
                    <a:pt x="145" y="30"/>
                  </a:lnTo>
                  <a:lnTo>
                    <a:pt x="144" y="30"/>
                  </a:lnTo>
                  <a:lnTo>
                    <a:pt x="143" y="30"/>
                  </a:lnTo>
                  <a:lnTo>
                    <a:pt x="142" y="30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5" y="32"/>
                  </a:lnTo>
                  <a:lnTo>
                    <a:pt x="134" y="32"/>
                  </a:lnTo>
                  <a:lnTo>
                    <a:pt x="133" y="33"/>
                  </a:lnTo>
                  <a:lnTo>
                    <a:pt x="133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5"/>
                  </a:lnTo>
                  <a:lnTo>
                    <a:pt x="133" y="36"/>
                  </a:lnTo>
                  <a:lnTo>
                    <a:pt x="134" y="36"/>
                  </a:lnTo>
                  <a:lnTo>
                    <a:pt x="135" y="36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6" y="38"/>
                  </a:lnTo>
                  <a:lnTo>
                    <a:pt x="136" y="39"/>
                  </a:lnTo>
                  <a:lnTo>
                    <a:pt x="135" y="39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29" y="40"/>
                  </a:lnTo>
                  <a:lnTo>
                    <a:pt x="128" y="41"/>
                  </a:lnTo>
                  <a:lnTo>
                    <a:pt x="127" y="42"/>
                  </a:lnTo>
                  <a:lnTo>
                    <a:pt x="126" y="43"/>
                  </a:lnTo>
                  <a:lnTo>
                    <a:pt x="124" y="44"/>
                  </a:lnTo>
                  <a:lnTo>
                    <a:pt x="123" y="45"/>
                  </a:lnTo>
                  <a:lnTo>
                    <a:pt x="122" y="46"/>
                  </a:lnTo>
                  <a:lnTo>
                    <a:pt x="120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7" y="46"/>
                  </a:lnTo>
                  <a:lnTo>
                    <a:pt x="117" y="47"/>
                  </a:lnTo>
                  <a:lnTo>
                    <a:pt x="116" y="46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5" y="42"/>
                  </a:lnTo>
                  <a:lnTo>
                    <a:pt x="114" y="42"/>
                  </a:lnTo>
                  <a:lnTo>
                    <a:pt x="113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1" y="42"/>
                  </a:lnTo>
                  <a:lnTo>
                    <a:pt x="110" y="41"/>
                  </a:lnTo>
                  <a:lnTo>
                    <a:pt x="109" y="41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3"/>
                  </a:lnTo>
                  <a:lnTo>
                    <a:pt x="104" y="44"/>
                  </a:lnTo>
                  <a:lnTo>
                    <a:pt x="103" y="45"/>
                  </a:lnTo>
                  <a:lnTo>
                    <a:pt x="102" y="45"/>
                  </a:lnTo>
                  <a:lnTo>
                    <a:pt x="100" y="46"/>
                  </a:lnTo>
                  <a:lnTo>
                    <a:pt x="100" y="47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102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9"/>
                  </a:lnTo>
                  <a:lnTo>
                    <a:pt x="102" y="50"/>
                  </a:lnTo>
                  <a:lnTo>
                    <a:pt x="101" y="50"/>
                  </a:lnTo>
                  <a:lnTo>
                    <a:pt x="99" y="50"/>
                  </a:lnTo>
                  <a:lnTo>
                    <a:pt x="97" y="50"/>
                  </a:lnTo>
                  <a:lnTo>
                    <a:pt x="95" y="51"/>
                  </a:lnTo>
                  <a:lnTo>
                    <a:pt x="94" y="51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2" y="53"/>
                  </a:lnTo>
                  <a:lnTo>
                    <a:pt x="91" y="54"/>
                  </a:lnTo>
                  <a:lnTo>
                    <a:pt x="88" y="55"/>
                  </a:lnTo>
                  <a:lnTo>
                    <a:pt x="84" y="55"/>
                  </a:lnTo>
                  <a:lnTo>
                    <a:pt x="81" y="56"/>
                  </a:lnTo>
                  <a:lnTo>
                    <a:pt x="80" y="57"/>
                  </a:lnTo>
                  <a:lnTo>
                    <a:pt x="79" y="58"/>
                  </a:lnTo>
                  <a:lnTo>
                    <a:pt x="78" y="59"/>
                  </a:lnTo>
                  <a:lnTo>
                    <a:pt x="77" y="59"/>
                  </a:lnTo>
                  <a:lnTo>
                    <a:pt x="76" y="60"/>
                  </a:lnTo>
                  <a:lnTo>
                    <a:pt x="75" y="61"/>
                  </a:lnTo>
                  <a:lnTo>
                    <a:pt x="74" y="62"/>
                  </a:lnTo>
                  <a:lnTo>
                    <a:pt x="73" y="63"/>
                  </a:lnTo>
                  <a:lnTo>
                    <a:pt x="72" y="64"/>
                  </a:lnTo>
                  <a:lnTo>
                    <a:pt x="71" y="65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2" y="65"/>
                  </a:lnTo>
                  <a:lnTo>
                    <a:pt x="62" y="66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3" y="67"/>
                  </a:lnTo>
                  <a:lnTo>
                    <a:pt x="64" y="67"/>
                  </a:lnTo>
                  <a:lnTo>
                    <a:pt x="65" y="67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70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3" y="72"/>
                  </a:lnTo>
                  <a:lnTo>
                    <a:pt x="62" y="73"/>
                  </a:lnTo>
                  <a:lnTo>
                    <a:pt x="60" y="73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7"/>
                  </a:lnTo>
                  <a:lnTo>
                    <a:pt x="59" y="77"/>
                  </a:lnTo>
                  <a:lnTo>
                    <a:pt x="60" y="78"/>
                  </a:lnTo>
                  <a:lnTo>
                    <a:pt x="61" y="78"/>
                  </a:lnTo>
                  <a:lnTo>
                    <a:pt x="61" y="79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60" y="82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60" y="85"/>
                  </a:lnTo>
                  <a:lnTo>
                    <a:pt x="61" y="86"/>
                  </a:lnTo>
                  <a:lnTo>
                    <a:pt x="62" y="87"/>
                  </a:lnTo>
                  <a:lnTo>
                    <a:pt x="64" y="87"/>
                  </a:lnTo>
                  <a:lnTo>
                    <a:pt x="64" y="89"/>
                  </a:lnTo>
                  <a:lnTo>
                    <a:pt x="65" y="91"/>
                  </a:lnTo>
                  <a:lnTo>
                    <a:pt x="65" y="93"/>
                  </a:lnTo>
                  <a:lnTo>
                    <a:pt x="64" y="94"/>
                  </a:lnTo>
                  <a:lnTo>
                    <a:pt x="64" y="95"/>
                  </a:lnTo>
                  <a:lnTo>
                    <a:pt x="63" y="97"/>
                  </a:lnTo>
                  <a:lnTo>
                    <a:pt x="61" y="97"/>
                  </a:lnTo>
                  <a:lnTo>
                    <a:pt x="60" y="98"/>
                  </a:lnTo>
                  <a:lnTo>
                    <a:pt x="59" y="100"/>
                  </a:lnTo>
                  <a:lnTo>
                    <a:pt x="59" y="101"/>
                  </a:lnTo>
                  <a:lnTo>
                    <a:pt x="58" y="101"/>
                  </a:lnTo>
                  <a:lnTo>
                    <a:pt x="57" y="101"/>
                  </a:lnTo>
                  <a:lnTo>
                    <a:pt x="56" y="10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5" y="99"/>
                  </a:lnTo>
                  <a:lnTo>
                    <a:pt x="55" y="99"/>
                  </a:lnTo>
                  <a:lnTo>
                    <a:pt x="56" y="99"/>
                  </a:lnTo>
                  <a:lnTo>
                    <a:pt x="57" y="99"/>
                  </a:lnTo>
                  <a:lnTo>
                    <a:pt x="59" y="98"/>
                  </a:lnTo>
                  <a:lnTo>
                    <a:pt x="60" y="96"/>
                  </a:lnTo>
                  <a:lnTo>
                    <a:pt x="60" y="94"/>
                  </a:lnTo>
                  <a:lnTo>
                    <a:pt x="61" y="94"/>
                  </a:lnTo>
                  <a:lnTo>
                    <a:pt x="61" y="93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0" y="91"/>
                  </a:lnTo>
                  <a:lnTo>
                    <a:pt x="59" y="91"/>
                  </a:lnTo>
                  <a:lnTo>
                    <a:pt x="58" y="91"/>
                  </a:lnTo>
                  <a:lnTo>
                    <a:pt x="58" y="91"/>
                  </a:lnTo>
                  <a:lnTo>
                    <a:pt x="57" y="92"/>
                  </a:lnTo>
                  <a:lnTo>
                    <a:pt x="57" y="93"/>
                  </a:lnTo>
                  <a:lnTo>
                    <a:pt x="56" y="94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50" y="96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5" y="95"/>
                  </a:lnTo>
                  <a:lnTo>
                    <a:pt x="44" y="95"/>
                  </a:lnTo>
                  <a:lnTo>
                    <a:pt x="43" y="96"/>
                  </a:lnTo>
                  <a:lnTo>
                    <a:pt x="41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7" y="97"/>
                  </a:lnTo>
                  <a:lnTo>
                    <a:pt x="36" y="97"/>
                  </a:lnTo>
                  <a:lnTo>
                    <a:pt x="36" y="98"/>
                  </a:lnTo>
                  <a:lnTo>
                    <a:pt x="35" y="98"/>
                  </a:lnTo>
                  <a:lnTo>
                    <a:pt x="34" y="97"/>
                  </a:lnTo>
                  <a:lnTo>
                    <a:pt x="32" y="97"/>
                  </a:lnTo>
                  <a:lnTo>
                    <a:pt x="30" y="97"/>
                  </a:lnTo>
                  <a:lnTo>
                    <a:pt x="29" y="96"/>
                  </a:lnTo>
                  <a:lnTo>
                    <a:pt x="28" y="97"/>
                  </a:lnTo>
                  <a:lnTo>
                    <a:pt x="26" y="97"/>
                  </a:lnTo>
                  <a:lnTo>
                    <a:pt x="24" y="97"/>
                  </a:lnTo>
                  <a:lnTo>
                    <a:pt x="23" y="98"/>
                  </a:lnTo>
                  <a:lnTo>
                    <a:pt x="23" y="99"/>
                  </a:lnTo>
                  <a:lnTo>
                    <a:pt x="22" y="99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101"/>
                  </a:lnTo>
                  <a:lnTo>
                    <a:pt x="21" y="103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21" y="109"/>
                  </a:lnTo>
                  <a:lnTo>
                    <a:pt x="22" y="110"/>
                  </a:lnTo>
                  <a:lnTo>
                    <a:pt x="22" y="112"/>
                  </a:lnTo>
                  <a:lnTo>
                    <a:pt x="21" y="113"/>
                  </a:lnTo>
                  <a:lnTo>
                    <a:pt x="21" y="115"/>
                  </a:lnTo>
                  <a:lnTo>
                    <a:pt x="19" y="116"/>
                  </a:lnTo>
                  <a:lnTo>
                    <a:pt x="18" y="117"/>
                  </a:lnTo>
                  <a:lnTo>
                    <a:pt x="20" y="119"/>
                  </a:lnTo>
                  <a:lnTo>
                    <a:pt x="21" y="120"/>
                  </a:lnTo>
                  <a:lnTo>
                    <a:pt x="22" y="121"/>
                  </a:lnTo>
                  <a:lnTo>
                    <a:pt x="23" y="122"/>
                  </a:lnTo>
                  <a:lnTo>
                    <a:pt x="24" y="122"/>
                  </a:lnTo>
                  <a:lnTo>
                    <a:pt x="25" y="123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0" y="125"/>
                  </a:lnTo>
                  <a:lnTo>
                    <a:pt x="30" y="127"/>
                  </a:lnTo>
                  <a:lnTo>
                    <a:pt x="31" y="131"/>
                  </a:lnTo>
                  <a:lnTo>
                    <a:pt x="31" y="133"/>
                  </a:lnTo>
                  <a:lnTo>
                    <a:pt x="32" y="134"/>
                  </a:lnTo>
                  <a:lnTo>
                    <a:pt x="33" y="135"/>
                  </a:lnTo>
                  <a:lnTo>
                    <a:pt x="34" y="136"/>
                  </a:lnTo>
                  <a:lnTo>
                    <a:pt x="36" y="139"/>
                  </a:lnTo>
                  <a:lnTo>
                    <a:pt x="36" y="140"/>
                  </a:lnTo>
                  <a:lnTo>
                    <a:pt x="36" y="141"/>
                  </a:lnTo>
                  <a:lnTo>
                    <a:pt x="36" y="142"/>
                  </a:lnTo>
                  <a:lnTo>
                    <a:pt x="35" y="143"/>
                  </a:lnTo>
                  <a:lnTo>
                    <a:pt x="34" y="144"/>
                  </a:lnTo>
                  <a:lnTo>
                    <a:pt x="33" y="145"/>
                  </a:lnTo>
                  <a:lnTo>
                    <a:pt x="33" y="147"/>
                  </a:lnTo>
                  <a:lnTo>
                    <a:pt x="32" y="149"/>
                  </a:lnTo>
                  <a:lnTo>
                    <a:pt x="33" y="151"/>
                  </a:lnTo>
                  <a:lnTo>
                    <a:pt x="33" y="153"/>
                  </a:lnTo>
                  <a:lnTo>
                    <a:pt x="34" y="157"/>
                  </a:lnTo>
                  <a:lnTo>
                    <a:pt x="35" y="161"/>
                  </a:lnTo>
                  <a:lnTo>
                    <a:pt x="35" y="164"/>
                  </a:lnTo>
                  <a:lnTo>
                    <a:pt x="35" y="166"/>
                  </a:lnTo>
                  <a:lnTo>
                    <a:pt x="34" y="167"/>
                  </a:lnTo>
                  <a:lnTo>
                    <a:pt x="34" y="167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2" y="168"/>
                  </a:lnTo>
                  <a:lnTo>
                    <a:pt x="32" y="170"/>
                  </a:lnTo>
                  <a:lnTo>
                    <a:pt x="31" y="172"/>
                  </a:lnTo>
                  <a:lnTo>
                    <a:pt x="31" y="174"/>
                  </a:lnTo>
                  <a:lnTo>
                    <a:pt x="30" y="175"/>
                  </a:lnTo>
                  <a:lnTo>
                    <a:pt x="30" y="176"/>
                  </a:lnTo>
                  <a:lnTo>
                    <a:pt x="29" y="176"/>
                  </a:lnTo>
                  <a:lnTo>
                    <a:pt x="28" y="176"/>
                  </a:lnTo>
                  <a:lnTo>
                    <a:pt x="28" y="175"/>
                  </a:lnTo>
                  <a:lnTo>
                    <a:pt x="28" y="174"/>
                  </a:lnTo>
                  <a:lnTo>
                    <a:pt x="28" y="172"/>
                  </a:lnTo>
                  <a:lnTo>
                    <a:pt x="28" y="171"/>
                  </a:lnTo>
                  <a:lnTo>
                    <a:pt x="28" y="170"/>
                  </a:lnTo>
                  <a:lnTo>
                    <a:pt x="28" y="169"/>
                  </a:lnTo>
                  <a:lnTo>
                    <a:pt x="29" y="168"/>
                  </a:lnTo>
                  <a:lnTo>
                    <a:pt x="29" y="167"/>
                  </a:lnTo>
                  <a:lnTo>
                    <a:pt x="30" y="165"/>
                  </a:lnTo>
                  <a:lnTo>
                    <a:pt x="30" y="163"/>
                  </a:lnTo>
                  <a:lnTo>
                    <a:pt x="31" y="161"/>
                  </a:lnTo>
                  <a:lnTo>
                    <a:pt x="31" y="160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1" y="158"/>
                  </a:lnTo>
                  <a:lnTo>
                    <a:pt x="31" y="158"/>
                  </a:lnTo>
                  <a:lnTo>
                    <a:pt x="31" y="157"/>
                  </a:lnTo>
                  <a:lnTo>
                    <a:pt x="30" y="157"/>
                  </a:lnTo>
                  <a:lnTo>
                    <a:pt x="30" y="157"/>
                  </a:lnTo>
                  <a:lnTo>
                    <a:pt x="29" y="158"/>
                  </a:lnTo>
                  <a:lnTo>
                    <a:pt x="29" y="160"/>
                  </a:lnTo>
                  <a:lnTo>
                    <a:pt x="28" y="161"/>
                  </a:lnTo>
                  <a:lnTo>
                    <a:pt x="27" y="162"/>
                  </a:lnTo>
                  <a:lnTo>
                    <a:pt x="27" y="163"/>
                  </a:lnTo>
                  <a:lnTo>
                    <a:pt x="26" y="166"/>
                  </a:lnTo>
                  <a:lnTo>
                    <a:pt x="26" y="167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7"/>
                  </a:lnTo>
                  <a:lnTo>
                    <a:pt x="25" y="167"/>
                  </a:lnTo>
                  <a:lnTo>
                    <a:pt x="25" y="166"/>
                  </a:lnTo>
                  <a:lnTo>
                    <a:pt x="26" y="161"/>
                  </a:lnTo>
                  <a:lnTo>
                    <a:pt x="26" y="156"/>
                  </a:lnTo>
                  <a:lnTo>
                    <a:pt x="27" y="152"/>
                  </a:lnTo>
                  <a:lnTo>
                    <a:pt x="29" y="149"/>
                  </a:lnTo>
                  <a:lnTo>
                    <a:pt x="30" y="146"/>
                  </a:lnTo>
                  <a:lnTo>
                    <a:pt x="32" y="142"/>
                  </a:lnTo>
                  <a:lnTo>
                    <a:pt x="31" y="141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39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28" y="139"/>
                  </a:lnTo>
                  <a:lnTo>
                    <a:pt x="27" y="138"/>
                  </a:lnTo>
                  <a:lnTo>
                    <a:pt x="26" y="138"/>
                  </a:lnTo>
                  <a:lnTo>
                    <a:pt x="25" y="138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24" y="136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3" y="135"/>
                  </a:lnTo>
                  <a:lnTo>
                    <a:pt x="22" y="135"/>
                  </a:lnTo>
                  <a:lnTo>
                    <a:pt x="22" y="134"/>
                  </a:lnTo>
                  <a:lnTo>
                    <a:pt x="21" y="132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0"/>
                  </a:lnTo>
                  <a:lnTo>
                    <a:pt x="20" y="130"/>
                  </a:lnTo>
                  <a:lnTo>
                    <a:pt x="18" y="129"/>
                  </a:lnTo>
                  <a:lnTo>
                    <a:pt x="17" y="127"/>
                  </a:lnTo>
                  <a:lnTo>
                    <a:pt x="16" y="124"/>
                  </a:lnTo>
                  <a:lnTo>
                    <a:pt x="14" y="122"/>
                  </a:lnTo>
                  <a:lnTo>
                    <a:pt x="13" y="121"/>
                  </a:lnTo>
                  <a:lnTo>
                    <a:pt x="11" y="121"/>
                  </a:lnTo>
                  <a:lnTo>
                    <a:pt x="10" y="120"/>
                  </a:lnTo>
                  <a:lnTo>
                    <a:pt x="9" y="120"/>
                  </a:lnTo>
                  <a:lnTo>
                    <a:pt x="8" y="120"/>
                  </a:lnTo>
                  <a:lnTo>
                    <a:pt x="7" y="119"/>
                  </a:lnTo>
                  <a:lnTo>
                    <a:pt x="6" y="119"/>
                  </a:lnTo>
                  <a:lnTo>
                    <a:pt x="5" y="119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358" y="354"/>
              <a:ext cx="150" cy="20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4" y="9"/>
                </a:cxn>
                <a:cxn ang="0">
                  <a:pos x="4" y="13"/>
                </a:cxn>
                <a:cxn ang="0">
                  <a:pos x="3" y="17"/>
                </a:cxn>
                <a:cxn ang="0">
                  <a:pos x="2" y="21"/>
                </a:cxn>
                <a:cxn ang="0">
                  <a:pos x="1" y="22"/>
                </a:cxn>
                <a:cxn ang="0">
                  <a:pos x="1" y="24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" y="33"/>
                </a:cxn>
                <a:cxn ang="0">
                  <a:pos x="2" y="34"/>
                </a:cxn>
                <a:cxn ang="0">
                  <a:pos x="3" y="34"/>
                </a:cxn>
                <a:cxn ang="0">
                  <a:pos x="5" y="34"/>
                </a:cxn>
                <a:cxn ang="0">
                  <a:pos x="6" y="33"/>
                </a:cxn>
                <a:cxn ang="0">
                  <a:pos x="7" y="33"/>
                </a:cxn>
                <a:cxn ang="0">
                  <a:pos x="8" y="32"/>
                </a:cxn>
                <a:cxn ang="0">
                  <a:pos x="9" y="31"/>
                </a:cxn>
                <a:cxn ang="0">
                  <a:pos x="9" y="30"/>
                </a:cxn>
                <a:cxn ang="0">
                  <a:pos x="10" y="29"/>
                </a:cxn>
                <a:cxn ang="0">
                  <a:pos x="11" y="28"/>
                </a:cxn>
                <a:cxn ang="0">
                  <a:pos x="12" y="27"/>
                </a:cxn>
                <a:cxn ang="0">
                  <a:pos x="15" y="26"/>
                </a:cxn>
                <a:cxn ang="0">
                  <a:pos x="18" y="25"/>
                </a:cxn>
                <a:cxn ang="0">
                  <a:pos x="21" y="24"/>
                </a:cxn>
                <a:cxn ang="0">
                  <a:pos x="22" y="22"/>
                </a:cxn>
                <a:cxn ang="0">
                  <a:pos x="23" y="20"/>
                </a:cxn>
                <a:cxn ang="0">
                  <a:pos x="24" y="17"/>
                </a:cxn>
                <a:cxn ang="0">
                  <a:pos x="25" y="15"/>
                </a:cxn>
                <a:cxn ang="0">
                  <a:pos x="25" y="14"/>
                </a:cxn>
                <a:cxn ang="0">
                  <a:pos x="24" y="14"/>
                </a:cxn>
                <a:cxn ang="0">
                  <a:pos x="22" y="12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20" y="10"/>
                </a:cxn>
                <a:cxn ang="0">
                  <a:pos x="19" y="9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7" y="6"/>
                </a:cxn>
                <a:cxn ang="0">
                  <a:pos x="16" y="6"/>
                </a:cxn>
                <a:cxn ang="0">
                  <a:pos x="15" y="6"/>
                </a:cxn>
                <a:cxn ang="0">
                  <a:pos x="14" y="6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11" y="10"/>
                </a:cxn>
                <a:cxn ang="0">
                  <a:pos x="11" y="8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9" y="0"/>
                </a:cxn>
              </a:cxnLst>
              <a:rect l="0" t="0" r="r" b="b"/>
              <a:pathLst>
                <a:path w="25" h="34">
                  <a:moveTo>
                    <a:pt x="9" y="0"/>
                  </a:move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9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1" y="28"/>
                  </a:lnTo>
                  <a:lnTo>
                    <a:pt x="12" y="27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21" y="24"/>
                  </a:lnTo>
                  <a:lnTo>
                    <a:pt x="22" y="22"/>
                  </a:lnTo>
                  <a:lnTo>
                    <a:pt x="23" y="20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0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172" y="264"/>
              <a:ext cx="180" cy="180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17" y="5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5" y="12"/>
                </a:cxn>
                <a:cxn ang="0">
                  <a:pos x="16" y="11"/>
                </a:cxn>
                <a:cxn ang="0">
                  <a:pos x="19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26" y="11"/>
                </a:cxn>
                <a:cxn ang="0">
                  <a:pos x="28" y="18"/>
                </a:cxn>
                <a:cxn ang="0">
                  <a:pos x="26" y="19"/>
                </a:cxn>
                <a:cxn ang="0">
                  <a:pos x="26" y="20"/>
                </a:cxn>
                <a:cxn ang="0">
                  <a:pos x="27" y="21"/>
                </a:cxn>
                <a:cxn ang="0">
                  <a:pos x="30" y="25"/>
                </a:cxn>
                <a:cxn ang="0">
                  <a:pos x="30" y="28"/>
                </a:cxn>
                <a:cxn ang="0">
                  <a:pos x="28" y="30"/>
                </a:cxn>
                <a:cxn ang="0">
                  <a:pos x="22" y="30"/>
                </a:cxn>
                <a:cxn ang="0">
                  <a:pos x="18" y="29"/>
                </a:cxn>
                <a:cxn ang="0">
                  <a:pos x="17" y="29"/>
                </a:cxn>
                <a:cxn ang="0">
                  <a:pos x="17" y="27"/>
                </a:cxn>
                <a:cxn ang="0">
                  <a:pos x="14" y="26"/>
                </a:cxn>
                <a:cxn ang="0">
                  <a:pos x="7" y="25"/>
                </a:cxn>
                <a:cxn ang="0">
                  <a:pos x="6" y="24"/>
                </a:cxn>
                <a:cxn ang="0">
                  <a:pos x="5" y="20"/>
                </a:cxn>
                <a:cxn ang="0">
                  <a:pos x="5" y="18"/>
                </a:cxn>
                <a:cxn ang="0">
                  <a:pos x="4" y="17"/>
                </a:cxn>
                <a:cxn ang="0">
                  <a:pos x="1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5" y="11"/>
                </a:cxn>
                <a:cxn ang="0">
                  <a:pos x="6" y="7"/>
                </a:cxn>
                <a:cxn ang="0">
                  <a:pos x="8" y="4"/>
                </a:cxn>
                <a:cxn ang="0">
                  <a:pos x="10" y="3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9" y="0"/>
                </a:cxn>
              </a:cxnLst>
              <a:rect l="0" t="0" r="r" b="b"/>
              <a:pathLst>
                <a:path w="30" h="30">
                  <a:moveTo>
                    <a:pt x="19" y="0"/>
                  </a:moveTo>
                  <a:lnTo>
                    <a:pt x="18" y="1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7" y="15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9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4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118" y="102"/>
              <a:ext cx="144" cy="18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8"/>
                </a:cxn>
                <a:cxn ang="0">
                  <a:pos x="6" y="9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5" y="15"/>
                </a:cxn>
                <a:cxn ang="0">
                  <a:pos x="5" y="18"/>
                </a:cxn>
                <a:cxn ang="0">
                  <a:pos x="3" y="22"/>
                </a:cxn>
                <a:cxn ang="0">
                  <a:pos x="1" y="24"/>
                </a:cxn>
                <a:cxn ang="0">
                  <a:pos x="2" y="26"/>
                </a:cxn>
                <a:cxn ang="0">
                  <a:pos x="6" y="27"/>
                </a:cxn>
                <a:cxn ang="0">
                  <a:pos x="7" y="29"/>
                </a:cxn>
                <a:cxn ang="0">
                  <a:pos x="8" y="30"/>
                </a:cxn>
                <a:cxn ang="0">
                  <a:pos x="9" y="30"/>
                </a:cxn>
                <a:cxn ang="0">
                  <a:pos x="12" y="30"/>
                </a:cxn>
                <a:cxn ang="0">
                  <a:pos x="13" y="28"/>
                </a:cxn>
                <a:cxn ang="0">
                  <a:pos x="14" y="28"/>
                </a:cxn>
                <a:cxn ang="0">
                  <a:pos x="15" y="27"/>
                </a:cxn>
                <a:cxn ang="0">
                  <a:pos x="16" y="26"/>
                </a:cxn>
                <a:cxn ang="0">
                  <a:pos x="16" y="25"/>
                </a:cxn>
                <a:cxn ang="0">
                  <a:pos x="19" y="24"/>
                </a:cxn>
                <a:cxn ang="0">
                  <a:pos x="22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3" y="15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1" y="9"/>
                </a:cxn>
                <a:cxn ang="0">
                  <a:pos x="18" y="5"/>
                </a:cxn>
                <a:cxn ang="0">
                  <a:pos x="16" y="1"/>
                </a:cxn>
              </a:cxnLst>
              <a:rect l="0" t="0" r="r" b="b"/>
              <a:pathLst>
                <a:path w="24" h="30">
                  <a:moveTo>
                    <a:pt x="15" y="0"/>
                  </a:moveTo>
                  <a:lnTo>
                    <a:pt x="15" y="0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2" y="20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0"/>
                  </a:lnTo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2670" y="2220"/>
              <a:ext cx="48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1764" y="1656"/>
              <a:ext cx="78" cy="7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754" y="2196"/>
              <a:ext cx="42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2"/>
                </a:cxn>
                <a:cxn ang="0">
                  <a:pos x="36" y="12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42"/>
                </a:cxn>
                <a:cxn ang="0">
                  <a:pos x="24" y="48"/>
                </a:cxn>
                <a:cxn ang="0">
                  <a:pos x="30" y="48"/>
                </a:cxn>
                <a:cxn ang="0">
                  <a:pos x="30" y="54"/>
                </a:cxn>
                <a:cxn ang="0">
                  <a:pos x="12" y="54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4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42" h="54">
                  <a:moveTo>
                    <a:pt x="0" y="0"/>
                  </a:moveTo>
                  <a:lnTo>
                    <a:pt x="42" y="0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2802" y="2214"/>
              <a:ext cx="3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8" y="24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18" y="36"/>
                </a:cxn>
                <a:cxn ang="0">
                  <a:pos x="18" y="42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12" y="48"/>
                </a:cxn>
                <a:cxn ang="0">
                  <a:pos x="12" y="42"/>
                </a:cxn>
                <a:cxn ang="0">
                  <a:pos x="12" y="36"/>
                </a:cxn>
                <a:cxn ang="0">
                  <a:pos x="18" y="3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2838" y="2214"/>
              <a:ext cx="36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54">
                  <a:moveTo>
                    <a:pt x="12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2874" y="2214"/>
              <a:ext cx="36" cy="36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18" y="30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24"/>
                  </a:lnTo>
                  <a:close/>
                  <a:moveTo>
                    <a:pt x="18" y="30"/>
                  </a:move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2748" y="2202"/>
              <a:ext cx="42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2"/>
                </a:cxn>
                <a:cxn ang="0">
                  <a:pos x="36" y="12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42"/>
                </a:cxn>
                <a:cxn ang="0">
                  <a:pos x="24" y="48"/>
                </a:cxn>
                <a:cxn ang="0">
                  <a:pos x="30" y="48"/>
                </a:cxn>
                <a:cxn ang="0">
                  <a:pos x="30" y="54"/>
                </a:cxn>
                <a:cxn ang="0">
                  <a:pos x="12" y="54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4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42" h="54">
                  <a:moveTo>
                    <a:pt x="0" y="0"/>
                  </a:moveTo>
                  <a:lnTo>
                    <a:pt x="42" y="0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2796" y="2220"/>
              <a:ext cx="3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8" y="24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18" y="36"/>
                </a:cxn>
                <a:cxn ang="0">
                  <a:pos x="18" y="42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12" y="48"/>
                </a:cxn>
                <a:cxn ang="0">
                  <a:pos x="12" y="42"/>
                </a:cxn>
                <a:cxn ang="0">
                  <a:pos x="12" y="36"/>
                </a:cxn>
                <a:cxn ang="0">
                  <a:pos x="18" y="3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832" y="2220"/>
              <a:ext cx="36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54">
                  <a:moveTo>
                    <a:pt x="12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2874" y="2220"/>
              <a:ext cx="36" cy="36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18" y="30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24"/>
                  </a:lnTo>
                  <a:close/>
                  <a:moveTo>
                    <a:pt x="18" y="30"/>
                  </a:move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1860" y="1656"/>
              <a:ext cx="42" cy="6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42" y="48"/>
                </a:cxn>
                <a:cxn ang="0">
                  <a:pos x="42" y="66"/>
                </a:cxn>
                <a:cxn ang="0">
                  <a:pos x="36" y="66"/>
                </a:cxn>
                <a:cxn ang="0">
                  <a:pos x="36" y="60"/>
                </a:cxn>
                <a:cxn ang="0">
                  <a:pos x="36" y="54"/>
                </a:cxn>
                <a:cxn ang="0">
                  <a:pos x="30" y="54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12" y="60"/>
                </a:cxn>
                <a:cxn ang="0">
                  <a:pos x="6" y="60"/>
                </a:cxn>
                <a:cxn ang="0">
                  <a:pos x="6" y="66"/>
                </a:cxn>
                <a:cxn ang="0">
                  <a:pos x="0" y="66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12" y="30"/>
                </a:cxn>
                <a:cxn ang="0">
                  <a:pos x="12" y="24"/>
                </a:cxn>
                <a:cxn ang="0">
                  <a:pos x="12" y="18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18" y="18"/>
                </a:cxn>
                <a:cxn ang="0">
                  <a:pos x="18" y="24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12" y="42"/>
                </a:cxn>
                <a:cxn ang="0">
                  <a:pos x="6" y="48"/>
                </a:cxn>
                <a:cxn ang="0">
                  <a:pos x="30" y="48"/>
                </a:cxn>
                <a:cxn ang="0">
                  <a:pos x="30" y="42"/>
                </a:cxn>
                <a:cxn ang="0">
                  <a:pos x="30" y="6"/>
                </a:cxn>
                <a:cxn ang="0">
                  <a:pos x="18" y="6"/>
                </a:cxn>
              </a:cxnLst>
              <a:rect l="0" t="0" r="r" b="b"/>
              <a:pathLst>
                <a:path w="42" h="66">
                  <a:moveTo>
                    <a:pt x="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0" y="66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close/>
                  <a:moveTo>
                    <a:pt x="18" y="6"/>
                  </a:move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914" y="1674"/>
              <a:ext cx="3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8" y="24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18" y="36"/>
                </a:cxn>
                <a:cxn ang="0">
                  <a:pos x="18" y="42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12" y="48"/>
                </a:cxn>
                <a:cxn ang="0">
                  <a:pos x="12" y="42"/>
                </a:cxn>
                <a:cxn ang="0">
                  <a:pos x="12" y="36"/>
                </a:cxn>
                <a:cxn ang="0">
                  <a:pos x="18" y="3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1950" y="1674"/>
              <a:ext cx="30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42"/>
                </a:cxn>
                <a:cxn ang="0">
                  <a:pos x="24" y="42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42"/>
                </a:cxn>
                <a:cxn ang="0">
                  <a:pos x="0" y="42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6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</a:cxnLst>
              <a:rect l="0" t="0" r="r" b="b"/>
              <a:pathLst>
                <a:path w="30" h="42">
                  <a:moveTo>
                    <a:pt x="0" y="42"/>
                  </a:move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  <a:moveTo>
                    <a:pt x="12" y="6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986" y="1674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24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2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2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028" y="1674"/>
              <a:ext cx="36" cy="3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36">
                  <a:moveTo>
                    <a:pt x="12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070" y="1674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0" y="36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2106" y="1674"/>
              <a:ext cx="36" cy="36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18" y="30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24"/>
                  </a:lnTo>
                  <a:close/>
                  <a:moveTo>
                    <a:pt x="18" y="30"/>
                  </a:move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1854" y="1662"/>
              <a:ext cx="42" cy="6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42" y="48"/>
                </a:cxn>
                <a:cxn ang="0">
                  <a:pos x="42" y="66"/>
                </a:cxn>
                <a:cxn ang="0">
                  <a:pos x="36" y="66"/>
                </a:cxn>
                <a:cxn ang="0">
                  <a:pos x="36" y="60"/>
                </a:cxn>
                <a:cxn ang="0">
                  <a:pos x="36" y="54"/>
                </a:cxn>
                <a:cxn ang="0">
                  <a:pos x="30" y="54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12" y="60"/>
                </a:cxn>
                <a:cxn ang="0">
                  <a:pos x="6" y="60"/>
                </a:cxn>
                <a:cxn ang="0">
                  <a:pos x="6" y="66"/>
                </a:cxn>
                <a:cxn ang="0">
                  <a:pos x="0" y="66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12" y="30"/>
                </a:cxn>
                <a:cxn ang="0">
                  <a:pos x="12" y="24"/>
                </a:cxn>
                <a:cxn ang="0">
                  <a:pos x="12" y="18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18" y="18"/>
                </a:cxn>
                <a:cxn ang="0">
                  <a:pos x="18" y="24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12" y="42"/>
                </a:cxn>
                <a:cxn ang="0">
                  <a:pos x="6" y="48"/>
                </a:cxn>
                <a:cxn ang="0">
                  <a:pos x="30" y="48"/>
                </a:cxn>
                <a:cxn ang="0">
                  <a:pos x="30" y="42"/>
                </a:cxn>
                <a:cxn ang="0">
                  <a:pos x="30" y="6"/>
                </a:cxn>
                <a:cxn ang="0">
                  <a:pos x="18" y="6"/>
                </a:cxn>
              </a:cxnLst>
              <a:rect l="0" t="0" r="r" b="b"/>
              <a:pathLst>
                <a:path w="42" h="66">
                  <a:moveTo>
                    <a:pt x="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0" y="66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close/>
                  <a:moveTo>
                    <a:pt x="18" y="6"/>
                  </a:move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908" y="1680"/>
              <a:ext cx="3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8" y="24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18" y="36"/>
                </a:cxn>
                <a:cxn ang="0">
                  <a:pos x="18" y="42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12" y="48"/>
                </a:cxn>
                <a:cxn ang="0">
                  <a:pos x="12" y="42"/>
                </a:cxn>
                <a:cxn ang="0">
                  <a:pos x="12" y="36"/>
                </a:cxn>
                <a:cxn ang="0">
                  <a:pos x="18" y="3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1944" y="1680"/>
              <a:ext cx="30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42"/>
                </a:cxn>
                <a:cxn ang="0">
                  <a:pos x="24" y="42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42"/>
                </a:cxn>
                <a:cxn ang="0">
                  <a:pos x="0" y="42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6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</a:cxnLst>
              <a:rect l="0" t="0" r="r" b="b"/>
              <a:pathLst>
                <a:path w="30" h="42">
                  <a:moveTo>
                    <a:pt x="0" y="42"/>
                  </a:move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  <a:moveTo>
                    <a:pt x="12" y="6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980" y="1680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24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2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2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022" y="1680"/>
              <a:ext cx="36" cy="3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36">
                  <a:moveTo>
                    <a:pt x="12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064" y="1680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0" y="36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2100" y="1680"/>
              <a:ext cx="36" cy="36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18" y="30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24"/>
                  </a:lnTo>
                  <a:close/>
                  <a:moveTo>
                    <a:pt x="18" y="30"/>
                  </a:move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2388" y="3354"/>
              <a:ext cx="42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2478" y="3912"/>
              <a:ext cx="48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auto">
            <a:xfrm>
              <a:off x="3174" y="3720"/>
              <a:ext cx="42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3390" y="3726"/>
              <a:ext cx="48" cy="4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Oval 54"/>
            <p:cNvSpPr>
              <a:spLocks noChangeArrowheads="1"/>
            </p:cNvSpPr>
            <p:nvPr/>
          </p:nvSpPr>
          <p:spPr bwMode="auto">
            <a:xfrm>
              <a:off x="3852" y="3582"/>
              <a:ext cx="48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auto">
            <a:xfrm>
              <a:off x="3204" y="3606"/>
              <a:ext cx="48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auto">
            <a:xfrm>
              <a:off x="1704" y="3924"/>
              <a:ext cx="42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auto">
            <a:xfrm>
              <a:off x="1680" y="3720"/>
              <a:ext cx="48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1782" y="3432"/>
              <a:ext cx="42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1542" y="3468"/>
              <a:ext cx="48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auto">
            <a:xfrm>
              <a:off x="918" y="3408"/>
              <a:ext cx="48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1692" y="3246"/>
              <a:ext cx="48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2178" y="3696"/>
              <a:ext cx="48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550" y="3906"/>
              <a:ext cx="48" cy="54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8" y="24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24" y="12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42" y="48"/>
                </a:cxn>
                <a:cxn ang="0">
                  <a:pos x="48" y="48"/>
                </a:cxn>
                <a:cxn ang="0">
                  <a:pos x="48" y="54"/>
                </a:cxn>
                <a:cxn ang="0">
                  <a:pos x="36" y="54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2" y="30"/>
                </a:cxn>
                <a:cxn ang="0">
                  <a:pos x="12" y="42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24"/>
                </a:cxn>
              </a:cxnLst>
              <a:rect l="0" t="0" r="r" b="b"/>
              <a:pathLst>
                <a:path w="48" h="54">
                  <a:moveTo>
                    <a:pt x="12" y="24"/>
                  </a:moveTo>
                  <a:lnTo>
                    <a:pt x="18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36" y="54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4"/>
            <p:cNvSpPr>
              <a:spLocks noEditPoints="1"/>
            </p:cNvSpPr>
            <p:nvPr/>
          </p:nvSpPr>
          <p:spPr bwMode="auto">
            <a:xfrm>
              <a:off x="2598" y="3924"/>
              <a:ext cx="48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30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42" y="24"/>
                </a:cxn>
                <a:cxn ang="0">
                  <a:pos x="42" y="30"/>
                </a:cxn>
                <a:cxn ang="0">
                  <a:pos x="48" y="30"/>
                </a:cxn>
                <a:cxn ang="0">
                  <a:pos x="48" y="36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24"/>
                </a:cxn>
                <a:cxn ang="0">
                  <a:pos x="36" y="12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</a:cxnLst>
              <a:rect l="0" t="0" r="r" b="b"/>
              <a:pathLst>
                <a:path w="48" h="36">
                  <a:moveTo>
                    <a:pt x="0" y="36"/>
                  </a:move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0" y="36"/>
                  </a:lnTo>
                  <a:close/>
                  <a:moveTo>
                    <a:pt x="12" y="30"/>
                  </a:move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3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2646" y="3924"/>
              <a:ext cx="2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24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4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6"/>
            <p:cNvSpPr>
              <a:spLocks noEditPoints="1"/>
            </p:cNvSpPr>
            <p:nvPr/>
          </p:nvSpPr>
          <p:spPr bwMode="auto">
            <a:xfrm>
              <a:off x="2676" y="3924"/>
              <a:ext cx="48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30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42" y="24"/>
                </a:cxn>
                <a:cxn ang="0">
                  <a:pos x="42" y="30"/>
                </a:cxn>
                <a:cxn ang="0">
                  <a:pos x="48" y="30"/>
                </a:cxn>
                <a:cxn ang="0">
                  <a:pos x="48" y="36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24"/>
                </a:cxn>
                <a:cxn ang="0">
                  <a:pos x="36" y="12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</a:cxnLst>
              <a:rect l="0" t="0" r="r" b="b"/>
              <a:pathLst>
                <a:path w="48" h="36">
                  <a:moveTo>
                    <a:pt x="0" y="36"/>
                  </a:move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0" y="36"/>
                  </a:lnTo>
                  <a:close/>
                  <a:moveTo>
                    <a:pt x="12" y="30"/>
                  </a:move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3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2730" y="3924"/>
              <a:ext cx="30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2544" y="3912"/>
              <a:ext cx="48" cy="54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8" y="24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24" y="12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42" y="48"/>
                </a:cxn>
                <a:cxn ang="0">
                  <a:pos x="48" y="48"/>
                </a:cxn>
                <a:cxn ang="0">
                  <a:pos x="48" y="54"/>
                </a:cxn>
                <a:cxn ang="0">
                  <a:pos x="36" y="54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2" y="30"/>
                </a:cxn>
                <a:cxn ang="0">
                  <a:pos x="12" y="42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24"/>
                </a:cxn>
              </a:cxnLst>
              <a:rect l="0" t="0" r="r" b="b"/>
              <a:pathLst>
                <a:path w="48" h="54">
                  <a:moveTo>
                    <a:pt x="12" y="24"/>
                  </a:moveTo>
                  <a:lnTo>
                    <a:pt x="18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36" y="54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69"/>
            <p:cNvSpPr>
              <a:spLocks noEditPoints="1"/>
            </p:cNvSpPr>
            <p:nvPr/>
          </p:nvSpPr>
          <p:spPr bwMode="auto">
            <a:xfrm>
              <a:off x="2592" y="3930"/>
              <a:ext cx="48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30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42" y="24"/>
                </a:cxn>
                <a:cxn ang="0">
                  <a:pos x="42" y="30"/>
                </a:cxn>
                <a:cxn ang="0">
                  <a:pos x="48" y="30"/>
                </a:cxn>
                <a:cxn ang="0">
                  <a:pos x="48" y="36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24"/>
                </a:cxn>
                <a:cxn ang="0">
                  <a:pos x="36" y="12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</a:cxnLst>
              <a:rect l="0" t="0" r="r" b="b"/>
              <a:pathLst>
                <a:path w="48" h="36">
                  <a:moveTo>
                    <a:pt x="0" y="36"/>
                  </a:move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0" y="36"/>
                  </a:lnTo>
                  <a:close/>
                  <a:moveTo>
                    <a:pt x="12" y="30"/>
                  </a:move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3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2640" y="3930"/>
              <a:ext cx="2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24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4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1"/>
            <p:cNvSpPr>
              <a:spLocks noEditPoints="1"/>
            </p:cNvSpPr>
            <p:nvPr/>
          </p:nvSpPr>
          <p:spPr bwMode="auto">
            <a:xfrm>
              <a:off x="2670" y="3930"/>
              <a:ext cx="48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30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42" y="24"/>
                </a:cxn>
                <a:cxn ang="0">
                  <a:pos x="42" y="30"/>
                </a:cxn>
                <a:cxn ang="0">
                  <a:pos x="48" y="30"/>
                </a:cxn>
                <a:cxn ang="0">
                  <a:pos x="48" y="36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24"/>
                </a:cxn>
                <a:cxn ang="0">
                  <a:pos x="36" y="12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</a:cxnLst>
              <a:rect l="0" t="0" r="r" b="b"/>
              <a:pathLst>
                <a:path w="48" h="36">
                  <a:moveTo>
                    <a:pt x="0" y="36"/>
                  </a:move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0" y="36"/>
                  </a:lnTo>
                  <a:close/>
                  <a:moveTo>
                    <a:pt x="12" y="30"/>
                  </a:move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3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724" y="3930"/>
              <a:ext cx="30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2892" y="3702"/>
              <a:ext cx="42" cy="5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42" y="48"/>
                </a:cxn>
                <a:cxn ang="0">
                  <a:pos x="42" y="54"/>
                </a:cxn>
                <a:cxn ang="0">
                  <a:pos x="24" y="54"/>
                </a:cxn>
                <a:cxn ang="0">
                  <a:pos x="24" y="48"/>
                </a:cxn>
                <a:cxn ang="0">
                  <a:pos x="30" y="48"/>
                </a:cxn>
                <a:cxn ang="0">
                  <a:pos x="30" y="42"/>
                </a:cxn>
                <a:cxn ang="0">
                  <a:pos x="30" y="18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3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0"/>
                </a:cxn>
              </a:cxnLst>
              <a:rect l="0" t="0" r="r" b="b"/>
              <a:pathLst>
                <a:path w="42" h="54">
                  <a:moveTo>
                    <a:pt x="24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18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3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4"/>
            <p:cNvSpPr>
              <a:spLocks noEditPoints="1"/>
            </p:cNvSpPr>
            <p:nvPr/>
          </p:nvSpPr>
          <p:spPr bwMode="auto">
            <a:xfrm>
              <a:off x="2946" y="3720"/>
              <a:ext cx="36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54">
                  <a:moveTo>
                    <a:pt x="12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2988" y="3720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0" y="36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024" y="3720"/>
              <a:ext cx="3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8" y="24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18" y="36"/>
                </a:cxn>
                <a:cxn ang="0">
                  <a:pos x="18" y="42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12" y="48"/>
                </a:cxn>
                <a:cxn ang="0">
                  <a:pos x="12" y="42"/>
                </a:cxn>
                <a:cxn ang="0">
                  <a:pos x="12" y="36"/>
                </a:cxn>
                <a:cxn ang="0">
                  <a:pos x="18" y="3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3060" y="3720"/>
              <a:ext cx="30" cy="36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24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</a:cxnLst>
              <a:rect l="0" t="0" r="r" b="b"/>
              <a:pathLst>
                <a:path w="30" h="36">
                  <a:moveTo>
                    <a:pt x="18" y="6"/>
                  </a:move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3090" y="3720"/>
              <a:ext cx="24" cy="36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24" y="24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3126" y="3720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0" y="36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2886" y="3708"/>
              <a:ext cx="42" cy="5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42" y="48"/>
                </a:cxn>
                <a:cxn ang="0">
                  <a:pos x="42" y="54"/>
                </a:cxn>
                <a:cxn ang="0">
                  <a:pos x="24" y="54"/>
                </a:cxn>
                <a:cxn ang="0">
                  <a:pos x="24" y="48"/>
                </a:cxn>
                <a:cxn ang="0">
                  <a:pos x="30" y="48"/>
                </a:cxn>
                <a:cxn ang="0">
                  <a:pos x="30" y="42"/>
                </a:cxn>
                <a:cxn ang="0">
                  <a:pos x="30" y="18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3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0"/>
                </a:cxn>
              </a:cxnLst>
              <a:rect l="0" t="0" r="r" b="b"/>
              <a:pathLst>
                <a:path w="42" h="54">
                  <a:moveTo>
                    <a:pt x="24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18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3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2940" y="3726"/>
              <a:ext cx="36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54">
                  <a:moveTo>
                    <a:pt x="12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2982" y="3726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0" y="36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3018" y="3726"/>
              <a:ext cx="3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8" y="24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18" y="36"/>
                </a:cxn>
                <a:cxn ang="0">
                  <a:pos x="18" y="42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12" y="48"/>
                </a:cxn>
                <a:cxn ang="0">
                  <a:pos x="12" y="42"/>
                </a:cxn>
                <a:cxn ang="0">
                  <a:pos x="12" y="36"/>
                </a:cxn>
                <a:cxn ang="0">
                  <a:pos x="18" y="3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3054" y="3726"/>
              <a:ext cx="30" cy="36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24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</a:cxnLst>
              <a:rect l="0" t="0" r="r" b="b"/>
              <a:pathLst>
                <a:path w="30" h="36">
                  <a:moveTo>
                    <a:pt x="18" y="6"/>
                  </a:move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3090" y="3726"/>
              <a:ext cx="24" cy="36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24" y="24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3120" y="3726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0" y="36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3270" y="3786"/>
              <a:ext cx="4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30" y="36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30" y="48"/>
                </a:cxn>
                <a:cxn ang="0">
                  <a:pos x="30" y="54"/>
                </a:cxn>
                <a:cxn ang="0">
                  <a:pos x="24" y="54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8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30" y="3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3324" y="3804"/>
              <a:ext cx="30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89"/>
            <p:cNvSpPr>
              <a:spLocks noEditPoints="1"/>
            </p:cNvSpPr>
            <p:nvPr/>
          </p:nvSpPr>
          <p:spPr bwMode="auto">
            <a:xfrm>
              <a:off x="3360" y="3804"/>
              <a:ext cx="36" cy="36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18" y="30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24"/>
                  </a:lnTo>
                  <a:close/>
                  <a:moveTo>
                    <a:pt x="18" y="30"/>
                  </a:move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3396" y="3804"/>
              <a:ext cx="36" cy="3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36">
                  <a:moveTo>
                    <a:pt x="12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Rectangle 91"/>
            <p:cNvSpPr>
              <a:spLocks noChangeArrowheads="1"/>
            </p:cNvSpPr>
            <p:nvPr/>
          </p:nvSpPr>
          <p:spPr bwMode="auto">
            <a:xfrm>
              <a:off x="3444" y="3822"/>
              <a:ext cx="12" cy="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3462" y="3786"/>
              <a:ext cx="4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30" y="36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30" y="48"/>
                </a:cxn>
                <a:cxn ang="0">
                  <a:pos x="30" y="54"/>
                </a:cxn>
                <a:cxn ang="0">
                  <a:pos x="24" y="54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8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30" y="3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3"/>
            <p:cNvSpPr>
              <a:spLocks noEditPoints="1"/>
            </p:cNvSpPr>
            <p:nvPr/>
          </p:nvSpPr>
          <p:spPr bwMode="auto">
            <a:xfrm>
              <a:off x="3516" y="3804"/>
              <a:ext cx="30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42"/>
                </a:cxn>
                <a:cxn ang="0">
                  <a:pos x="24" y="42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42"/>
                </a:cxn>
                <a:cxn ang="0">
                  <a:pos x="0" y="42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6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</a:cxnLst>
              <a:rect l="0" t="0" r="r" b="b"/>
              <a:pathLst>
                <a:path w="30" h="42">
                  <a:moveTo>
                    <a:pt x="0" y="42"/>
                  </a:move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  <a:moveTo>
                    <a:pt x="12" y="6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3546" y="3804"/>
              <a:ext cx="30" cy="36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24" y="18"/>
                </a:cxn>
                <a:cxn ang="0">
                  <a:pos x="24" y="24"/>
                </a:cxn>
                <a:cxn ang="0">
                  <a:pos x="18" y="30"/>
                </a:cxn>
                <a:cxn ang="0">
                  <a:pos x="12" y="30"/>
                </a:cxn>
                <a:cxn ang="0">
                  <a:pos x="6" y="30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6" y="36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24" y="12"/>
                </a:cxn>
              </a:cxnLst>
              <a:rect l="0" t="0" r="r" b="b"/>
              <a:pathLst>
                <a:path w="30" h="36">
                  <a:moveTo>
                    <a:pt x="24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3264" y="3792"/>
              <a:ext cx="4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30" y="36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30" y="48"/>
                </a:cxn>
                <a:cxn ang="0">
                  <a:pos x="30" y="54"/>
                </a:cxn>
                <a:cxn ang="0">
                  <a:pos x="24" y="54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8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30" y="3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3318" y="3810"/>
              <a:ext cx="30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97"/>
            <p:cNvSpPr>
              <a:spLocks noEditPoints="1"/>
            </p:cNvSpPr>
            <p:nvPr/>
          </p:nvSpPr>
          <p:spPr bwMode="auto">
            <a:xfrm>
              <a:off x="3354" y="3810"/>
              <a:ext cx="36" cy="36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18" y="30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24"/>
                  </a:lnTo>
                  <a:close/>
                  <a:moveTo>
                    <a:pt x="18" y="30"/>
                  </a:move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3390" y="3810"/>
              <a:ext cx="36" cy="3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36">
                  <a:moveTo>
                    <a:pt x="12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3438" y="3828"/>
              <a:ext cx="12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3456" y="3792"/>
              <a:ext cx="4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30" y="36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30" y="48"/>
                </a:cxn>
                <a:cxn ang="0">
                  <a:pos x="30" y="54"/>
                </a:cxn>
                <a:cxn ang="0">
                  <a:pos x="24" y="54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8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30" y="3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1"/>
            <p:cNvSpPr>
              <a:spLocks noEditPoints="1"/>
            </p:cNvSpPr>
            <p:nvPr/>
          </p:nvSpPr>
          <p:spPr bwMode="auto">
            <a:xfrm>
              <a:off x="3510" y="3810"/>
              <a:ext cx="30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42"/>
                </a:cxn>
                <a:cxn ang="0">
                  <a:pos x="24" y="42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42"/>
                </a:cxn>
                <a:cxn ang="0">
                  <a:pos x="0" y="42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6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</a:cxnLst>
              <a:rect l="0" t="0" r="r" b="b"/>
              <a:pathLst>
                <a:path w="30" h="42">
                  <a:moveTo>
                    <a:pt x="0" y="42"/>
                  </a:move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  <a:moveTo>
                    <a:pt x="12" y="6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3540" y="3810"/>
              <a:ext cx="30" cy="36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24" y="18"/>
                </a:cxn>
                <a:cxn ang="0">
                  <a:pos x="24" y="24"/>
                </a:cxn>
                <a:cxn ang="0">
                  <a:pos x="18" y="30"/>
                </a:cxn>
                <a:cxn ang="0">
                  <a:pos x="12" y="30"/>
                </a:cxn>
                <a:cxn ang="0">
                  <a:pos x="6" y="30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6" y="36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24" y="12"/>
                </a:cxn>
              </a:cxnLst>
              <a:rect l="0" t="0" r="r" b="b"/>
              <a:pathLst>
                <a:path w="30" h="36">
                  <a:moveTo>
                    <a:pt x="24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3738" y="3642"/>
              <a:ext cx="60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8" y="24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42" y="24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6" y="0"/>
                </a:cxn>
                <a:cxn ang="0">
                  <a:pos x="60" y="0"/>
                </a:cxn>
                <a:cxn ang="0">
                  <a:pos x="60" y="6"/>
                </a:cxn>
                <a:cxn ang="0">
                  <a:pos x="54" y="6"/>
                </a:cxn>
                <a:cxn ang="0">
                  <a:pos x="54" y="48"/>
                </a:cxn>
                <a:cxn ang="0">
                  <a:pos x="54" y="54"/>
                </a:cxn>
                <a:cxn ang="0">
                  <a:pos x="60" y="54"/>
                </a:cxn>
                <a:cxn ang="0">
                  <a:pos x="60" y="60"/>
                </a:cxn>
                <a:cxn ang="0">
                  <a:pos x="36" y="60"/>
                </a:cxn>
                <a:cxn ang="0">
                  <a:pos x="36" y="54"/>
                </a:cxn>
                <a:cxn ang="0">
                  <a:pos x="42" y="54"/>
                </a:cxn>
                <a:cxn ang="0">
                  <a:pos x="42" y="48"/>
                </a:cxn>
                <a:cxn ang="0">
                  <a:pos x="42" y="30"/>
                </a:cxn>
                <a:cxn ang="0">
                  <a:pos x="36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24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3804" y="3660"/>
              <a:ext cx="48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8" y="12"/>
                </a:cxn>
                <a:cxn ang="0">
                  <a:pos x="18" y="24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42" y="30"/>
                </a:cxn>
                <a:cxn ang="0">
                  <a:pos x="42" y="36"/>
                </a:cxn>
                <a:cxn ang="0">
                  <a:pos x="48" y="36"/>
                </a:cxn>
                <a:cxn ang="0">
                  <a:pos x="48" y="42"/>
                </a:cxn>
                <a:cxn ang="0">
                  <a:pos x="30" y="42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0" y="18"/>
                </a:cxn>
                <a:cxn ang="0">
                  <a:pos x="18" y="36"/>
                </a:cxn>
                <a:cxn ang="0">
                  <a:pos x="24" y="36"/>
                </a:cxn>
                <a:cxn ang="0">
                  <a:pos x="24" y="42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8" h="42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3858" y="3660"/>
              <a:ext cx="36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12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30" y="36"/>
                </a:cxn>
                <a:cxn ang="0">
                  <a:pos x="30" y="42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36" h="42">
                  <a:moveTo>
                    <a:pt x="0" y="0"/>
                  </a:moveTo>
                  <a:lnTo>
                    <a:pt x="36" y="0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06"/>
            <p:cNvSpPr>
              <a:spLocks noEditPoints="1"/>
            </p:cNvSpPr>
            <p:nvPr/>
          </p:nvSpPr>
          <p:spPr bwMode="auto">
            <a:xfrm>
              <a:off x="3900" y="3660"/>
              <a:ext cx="42" cy="42"/>
            </a:xfrm>
            <a:custGeom>
              <a:avLst/>
              <a:gdLst/>
              <a:ahLst/>
              <a:cxnLst>
                <a:cxn ang="0">
                  <a:pos x="42" y="30"/>
                </a:cxn>
                <a:cxn ang="0">
                  <a:pos x="42" y="36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0" y="42"/>
                </a:cxn>
                <a:cxn ang="0">
                  <a:pos x="24" y="42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18" y="42"/>
                </a:cxn>
                <a:cxn ang="0">
                  <a:pos x="12" y="42"/>
                </a:cxn>
                <a:cxn ang="0">
                  <a:pos x="6" y="42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42" y="36"/>
                </a:cxn>
                <a:cxn ang="0">
                  <a:pos x="42" y="30"/>
                </a:cxn>
                <a:cxn ang="0">
                  <a:pos x="24" y="18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18"/>
                </a:cxn>
              </a:cxnLst>
              <a:rect l="0" t="0" r="r" b="b"/>
              <a:pathLst>
                <a:path w="42" h="42">
                  <a:moveTo>
                    <a:pt x="42" y="30"/>
                  </a:moveTo>
                  <a:lnTo>
                    <a:pt x="42" y="36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0"/>
                  </a:lnTo>
                  <a:close/>
                  <a:moveTo>
                    <a:pt x="24" y="18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3732" y="3648"/>
              <a:ext cx="60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8" y="24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42" y="24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6" y="0"/>
                </a:cxn>
                <a:cxn ang="0">
                  <a:pos x="60" y="0"/>
                </a:cxn>
                <a:cxn ang="0">
                  <a:pos x="60" y="6"/>
                </a:cxn>
                <a:cxn ang="0">
                  <a:pos x="54" y="6"/>
                </a:cxn>
                <a:cxn ang="0">
                  <a:pos x="54" y="48"/>
                </a:cxn>
                <a:cxn ang="0">
                  <a:pos x="54" y="54"/>
                </a:cxn>
                <a:cxn ang="0">
                  <a:pos x="60" y="54"/>
                </a:cxn>
                <a:cxn ang="0">
                  <a:pos x="60" y="60"/>
                </a:cxn>
                <a:cxn ang="0">
                  <a:pos x="36" y="60"/>
                </a:cxn>
                <a:cxn ang="0">
                  <a:pos x="36" y="54"/>
                </a:cxn>
                <a:cxn ang="0">
                  <a:pos x="42" y="54"/>
                </a:cxn>
                <a:cxn ang="0">
                  <a:pos x="42" y="48"/>
                </a:cxn>
                <a:cxn ang="0">
                  <a:pos x="42" y="30"/>
                </a:cxn>
                <a:cxn ang="0">
                  <a:pos x="36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24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3798" y="3666"/>
              <a:ext cx="48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8" y="12"/>
                </a:cxn>
                <a:cxn ang="0">
                  <a:pos x="18" y="24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42" y="30"/>
                </a:cxn>
                <a:cxn ang="0">
                  <a:pos x="42" y="36"/>
                </a:cxn>
                <a:cxn ang="0">
                  <a:pos x="48" y="36"/>
                </a:cxn>
                <a:cxn ang="0">
                  <a:pos x="48" y="42"/>
                </a:cxn>
                <a:cxn ang="0">
                  <a:pos x="30" y="42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0" y="18"/>
                </a:cxn>
                <a:cxn ang="0">
                  <a:pos x="18" y="36"/>
                </a:cxn>
                <a:cxn ang="0">
                  <a:pos x="24" y="36"/>
                </a:cxn>
                <a:cxn ang="0">
                  <a:pos x="24" y="42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8" h="42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3852" y="3666"/>
              <a:ext cx="36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12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30" y="36"/>
                </a:cxn>
                <a:cxn ang="0">
                  <a:pos x="30" y="42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36" h="42">
                  <a:moveTo>
                    <a:pt x="0" y="0"/>
                  </a:moveTo>
                  <a:lnTo>
                    <a:pt x="36" y="0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10"/>
            <p:cNvSpPr>
              <a:spLocks noEditPoints="1"/>
            </p:cNvSpPr>
            <p:nvPr/>
          </p:nvSpPr>
          <p:spPr bwMode="auto">
            <a:xfrm>
              <a:off x="3894" y="3666"/>
              <a:ext cx="42" cy="42"/>
            </a:xfrm>
            <a:custGeom>
              <a:avLst/>
              <a:gdLst/>
              <a:ahLst/>
              <a:cxnLst>
                <a:cxn ang="0">
                  <a:pos x="42" y="30"/>
                </a:cxn>
                <a:cxn ang="0">
                  <a:pos x="42" y="36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0" y="42"/>
                </a:cxn>
                <a:cxn ang="0">
                  <a:pos x="24" y="42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18" y="42"/>
                </a:cxn>
                <a:cxn ang="0">
                  <a:pos x="12" y="42"/>
                </a:cxn>
                <a:cxn ang="0">
                  <a:pos x="6" y="42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42" y="36"/>
                </a:cxn>
                <a:cxn ang="0">
                  <a:pos x="42" y="30"/>
                </a:cxn>
                <a:cxn ang="0">
                  <a:pos x="24" y="18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18"/>
                </a:cxn>
              </a:cxnLst>
              <a:rect l="0" t="0" r="r" b="b"/>
              <a:pathLst>
                <a:path w="42" h="42">
                  <a:moveTo>
                    <a:pt x="42" y="30"/>
                  </a:moveTo>
                  <a:lnTo>
                    <a:pt x="42" y="36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0"/>
                  </a:lnTo>
                  <a:close/>
                  <a:moveTo>
                    <a:pt x="24" y="18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2796" y="3540"/>
              <a:ext cx="4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30" y="36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30" y="48"/>
                </a:cxn>
                <a:cxn ang="0">
                  <a:pos x="30" y="54"/>
                </a:cxn>
                <a:cxn ang="0">
                  <a:pos x="24" y="54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8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30" y="3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2850" y="3558"/>
              <a:ext cx="24" cy="36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24" y="24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2880" y="3558"/>
              <a:ext cx="30" cy="36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24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</a:cxnLst>
              <a:rect l="0" t="0" r="r" b="b"/>
              <a:pathLst>
                <a:path w="30" h="36">
                  <a:moveTo>
                    <a:pt x="18" y="6"/>
                  </a:move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2916" y="3558"/>
              <a:ext cx="30" cy="3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30"/>
                </a:cxn>
              </a:cxnLst>
              <a:rect l="0" t="0" r="r" b="b"/>
              <a:pathLst>
                <a:path w="30" h="36">
                  <a:moveTo>
                    <a:pt x="12" y="12"/>
                  </a:move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  <a:moveTo>
                    <a:pt x="12" y="30"/>
                  </a:move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Rectangle 115"/>
            <p:cNvSpPr>
              <a:spLocks noChangeArrowheads="1"/>
            </p:cNvSpPr>
            <p:nvPr/>
          </p:nvSpPr>
          <p:spPr bwMode="auto">
            <a:xfrm>
              <a:off x="2952" y="3576"/>
              <a:ext cx="12" cy="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16"/>
            <p:cNvSpPr>
              <a:spLocks noEditPoints="1"/>
            </p:cNvSpPr>
            <p:nvPr/>
          </p:nvSpPr>
          <p:spPr bwMode="auto">
            <a:xfrm>
              <a:off x="2976" y="3540"/>
              <a:ext cx="42" cy="54"/>
            </a:xfrm>
            <a:custGeom>
              <a:avLst/>
              <a:gdLst/>
              <a:ahLst/>
              <a:cxnLst>
                <a:cxn ang="0">
                  <a:pos x="42" y="24"/>
                </a:cxn>
                <a:cxn ang="0">
                  <a:pos x="42" y="30"/>
                </a:cxn>
                <a:cxn ang="0">
                  <a:pos x="42" y="36"/>
                </a:cxn>
                <a:cxn ang="0">
                  <a:pos x="42" y="42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30" y="48"/>
                </a:cxn>
                <a:cxn ang="0">
                  <a:pos x="30" y="54"/>
                </a:cxn>
                <a:cxn ang="0">
                  <a:pos x="24" y="54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6" y="48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42" y="12"/>
                </a:cxn>
                <a:cxn ang="0">
                  <a:pos x="42" y="18"/>
                </a:cxn>
                <a:cxn ang="0">
                  <a:pos x="42" y="24"/>
                </a:cxn>
                <a:cxn ang="0">
                  <a:pos x="36" y="30"/>
                </a:cxn>
                <a:cxn ang="0">
                  <a:pos x="36" y="24"/>
                </a:cxn>
                <a:cxn ang="0">
                  <a:pos x="36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6" y="36"/>
                </a:cxn>
                <a:cxn ang="0">
                  <a:pos x="12" y="42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30" y="48"/>
                </a:cxn>
                <a:cxn ang="0">
                  <a:pos x="30" y="42"/>
                </a:cxn>
                <a:cxn ang="0">
                  <a:pos x="36" y="36"/>
                </a:cxn>
                <a:cxn ang="0">
                  <a:pos x="36" y="30"/>
                </a:cxn>
              </a:cxnLst>
              <a:rect l="0" t="0" r="r" b="b"/>
              <a:pathLst>
                <a:path w="42" h="54">
                  <a:moveTo>
                    <a:pt x="42" y="24"/>
                  </a:moveTo>
                  <a:lnTo>
                    <a:pt x="42" y="30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close/>
                  <a:moveTo>
                    <a:pt x="36" y="30"/>
                  </a:moveTo>
                  <a:lnTo>
                    <a:pt x="36" y="24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36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17"/>
            <p:cNvSpPr>
              <a:spLocks noEditPoints="1"/>
            </p:cNvSpPr>
            <p:nvPr/>
          </p:nvSpPr>
          <p:spPr bwMode="auto">
            <a:xfrm>
              <a:off x="3030" y="3558"/>
              <a:ext cx="36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54">
                  <a:moveTo>
                    <a:pt x="12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18"/>
            <p:cNvSpPr>
              <a:spLocks noEditPoints="1"/>
            </p:cNvSpPr>
            <p:nvPr/>
          </p:nvSpPr>
          <p:spPr bwMode="auto">
            <a:xfrm>
              <a:off x="3066" y="3558"/>
              <a:ext cx="30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42"/>
                </a:cxn>
                <a:cxn ang="0">
                  <a:pos x="24" y="42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42"/>
                </a:cxn>
                <a:cxn ang="0">
                  <a:pos x="0" y="42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6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</a:cxnLst>
              <a:rect l="0" t="0" r="r" b="b"/>
              <a:pathLst>
                <a:path w="30" h="42">
                  <a:moveTo>
                    <a:pt x="0" y="42"/>
                  </a:move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  <a:moveTo>
                    <a:pt x="12" y="6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3108" y="3558"/>
              <a:ext cx="48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30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42" y="24"/>
                </a:cxn>
                <a:cxn ang="0">
                  <a:pos x="42" y="30"/>
                </a:cxn>
                <a:cxn ang="0">
                  <a:pos x="48" y="30"/>
                </a:cxn>
                <a:cxn ang="0">
                  <a:pos x="48" y="36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24"/>
                </a:cxn>
                <a:cxn ang="0">
                  <a:pos x="36" y="12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</a:cxnLst>
              <a:rect l="0" t="0" r="r" b="b"/>
              <a:pathLst>
                <a:path w="48" h="36">
                  <a:moveTo>
                    <a:pt x="0" y="36"/>
                  </a:move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0" y="36"/>
                  </a:lnTo>
                  <a:close/>
                  <a:moveTo>
                    <a:pt x="12" y="30"/>
                  </a:move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3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3156" y="3558"/>
              <a:ext cx="36" cy="3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36">
                  <a:moveTo>
                    <a:pt x="12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3198" y="3558"/>
              <a:ext cx="24" cy="36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24" y="24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3228" y="3558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0" y="36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3264" y="3558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24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2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2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24"/>
            <p:cNvSpPr>
              <a:spLocks noEditPoints="1"/>
            </p:cNvSpPr>
            <p:nvPr/>
          </p:nvSpPr>
          <p:spPr bwMode="auto">
            <a:xfrm>
              <a:off x="3306" y="3540"/>
              <a:ext cx="36" cy="54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42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0" y="42"/>
                </a:cxn>
                <a:cxn ang="0">
                  <a:pos x="30" y="48"/>
                </a:cxn>
                <a:cxn ang="0">
                  <a:pos x="36" y="48"/>
                </a:cxn>
                <a:cxn ang="0">
                  <a:pos x="36" y="54"/>
                </a:cxn>
                <a:cxn ang="0">
                  <a:pos x="18" y="54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4" y="30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18"/>
                </a:cxn>
              </a:cxnLst>
              <a:rect l="0" t="0" r="r" b="b"/>
              <a:pathLst>
                <a:path w="36" h="54">
                  <a:moveTo>
                    <a:pt x="6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close/>
                  <a:moveTo>
                    <a:pt x="0" y="18"/>
                  </a:moveTo>
                  <a:lnTo>
                    <a:pt x="18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2790" y="3546"/>
              <a:ext cx="4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30" y="36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30" y="48"/>
                </a:cxn>
                <a:cxn ang="0">
                  <a:pos x="30" y="54"/>
                </a:cxn>
                <a:cxn ang="0">
                  <a:pos x="24" y="54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8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30" y="3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2844" y="3564"/>
              <a:ext cx="24" cy="36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24" y="24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2874" y="3564"/>
              <a:ext cx="30" cy="36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24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</a:cxnLst>
              <a:rect l="0" t="0" r="r" b="b"/>
              <a:pathLst>
                <a:path w="30" h="36">
                  <a:moveTo>
                    <a:pt x="18" y="6"/>
                  </a:move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28"/>
            <p:cNvSpPr>
              <a:spLocks noEditPoints="1"/>
            </p:cNvSpPr>
            <p:nvPr/>
          </p:nvSpPr>
          <p:spPr bwMode="auto">
            <a:xfrm>
              <a:off x="2904" y="3564"/>
              <a:ext cx="30" cy="3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30"/>
                </a:cxn>
              </a:cxnLst>
              <a:rect l="0" t="0" r="r" b="b"/>
              <a:pathLst>
                <a:path w="30" h="36">
                  <a:moveTo>
                    <a:pt x="12" y="12"/>
                  </a:move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  <a:moveTo>
                    <a:pt x="12" y="30"/>
                  </a:move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Rectangle 129"/>
            <p:cNvSpPr>
              <a:spLocks noChangeArrowheads="1"/>
            </p:cNvSpPr>
            <p:nvPr/>
          </p:nvSpPr>
          <p:spPr bwMode="auto">
            <a:xfrm>
              <a:off x="2946" y="3582"/>
              <a:ext cx="12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130"/>
            <p:cNvSpPr>
              <a:spLocks noEditPoints="1"/>
            </p:cNvSpPr>
            <p:nvPr/>
          </p:nvSpPr>
          <p:spPr bwMode="auto">
            <a:xfrm>
              <a:off x="2970" y="3546"/>
              <a:ext cx="42" cy="54"/>
            </a:xfrm>
            <a:custGeom>
              <a:avLst/>
              <a:gdLst/>
              <a:ahLst/>
              <a:cxnLst>
                <a:cxn ang="0">
                  <a:pos x="42" y="24"/>
                </a:cxn>
                <a:cxn ang="0">
                  <a:pos x="42" y="30"/>
                </a:cxn>
                <a:cxn ang="0">
                  <a:pos x="42" y="36"/>
                </a:cxn>
                <a:cxn ang="0">
                  <a:pos x="42" y="42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30" y="48"/>
                </a:cxn>
                <a:cxn ang="0">
                  <a:pos x="30" y="54"/>
                </a:cxn>
                <a:cxn ang="0">
                  <a:pos x="24" y="54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6" y="48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42" y="12"/>
                </a:cxn>
                <a:cxn ang="0">
                  <a:pos x="42" y="18"/>
                </a:cxn>
                <a:cxn ang="0">
                  <a:pos x="42" y="24"/>
                </a:cxn>
                <a:cxn ang="0">
                  <a:pos x="36" y="30"/>
                </a:cxn>
                <a:cxn ang="0">
                  <a:pos x="36" y="24"/>
                </a:cxn>
                <a:cxn ang="0">
                  <a:pos x="36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6" y="36"/>
                </a:cxn>
                <a:cxn ang="0">
                  <a:pos x="12" y="42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30" y="48"/>
                </a:cxn>
                <a:cxn ang="0">
                  <a:pos x="30" y="42"/>
                </a:cxn>
                <a:cxn ang="0">
                  <a:pos x="36" y="36"/>
                </a:cxn>
                <a:cxn ang="0">
                  <a:pos x="36" y="30"/>
                </a:cxn>
              </a:cxnLst>
              <a:rect l="0" t="0" r="r" b="b"/>
              <a:pathLst>
                <a:path w="42" h="54">
                  <a:moveTo>
                    <a:pt x="42" y="24"/>
                  </a:moveTo>
                  <a:lnTo>
                    <a:pt x="42" y="30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close/>
                  <a:moveTo>
                    <a:pt x="36" y="30"/>
                  </a:moveTo>
                  <a:lnTo>
                    <a:pt x="36" y="24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36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31"/>
            <p:cNvSpPr>
              <a:spLocks noEditPoints="1"/>
            </p:cNvSpPr>
            <p:nvPr/>
          </p:nvSpPr>
          <p:spPr bwMode="auto">
            <a:xfrm>
              <a:off x="3024" y="3564"/>
              <a:ext cx="36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54">
                  <a:moveTo>
                    <a:pt x="12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32"/>
            <p:cNvSpPr>
              <a:spLocks noEditPoints="1"/>
            </p:cNvSpPr>
            <p:nvPr/>
          </p:nvSpPr>
          <p:spPr bwMode="auto">
            <a:xfrm>
              <a:off x="3060" y="3564"/>
              <a:ext cx="30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42"/>
                </a:cxn>
                <a:cxn ang="0">
                  <a:pos x="24" y="42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42"/>
                </a:cxn>
                <a:cxn ang="0">
                  <a:pos x="0" y="42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6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</a:cxnLst>
              <a:rect l="0" t="0" r="r" b="b"/>
              <a:pathLst>
                <a:path w="30" h="42">
                  <a:moveTo>
                    <a:pt x="0" y="42"/>
                  </a:move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  <a:moveTo>
                    <a:pt x="12" y="6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133"/>
            <p:cNvSpPr>
              <a:spLocks noEditPoints="1"/>
            </p:cNvSpPr>
            <p:nvPr/>
          </p:nvSpPr>
          <p:spPr bwMode="auto">
            <a:xfrm>
              <a:off x="3096" y="3564"/>
              <a:ext cx="48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30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42" y="24"/>
                </a:cxn>
                <a:cxn ang="0">
                  <a:pos x="42" y="30"/>
                </a:cxn>
                <a:cxn ang="0">
                  <a:pos x="48" y="30"/>
                </a:cxn>
                <a:cxn ang="0">
                  <a:pos x="48" y="36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24"/>
                </a:cxn>
                <a:cxn ang="0">
                  <a:pos x="36" y="12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</a:cxnLst>
              <a:rect l="0" t="0" r="r" b="b"/>
              <a:pathLst>
                <a:path w="48" h="36">
                  <a:moveTo>
                    <a:pt x="0" y="36"/>
                  </a:move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0" y="36"/>
                  </a:lnTo>
                  <a:close/>
                  <a:moveTo>
                    <a:pt x="12" y="30"/>
                  </a:move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3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3150" y="3564"/>
              <a:ext cx="36" cy="3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36">
                  <a:moveTo>
                    <a:pt x="12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35"/>
            <p:cNvSpPr>
              <a:spLocks/>
            </p:cNvSpPr>
            <p:nvPr/>
          </p:nvSpPr>
          <p:spPr bwMode="auto">
            <a:xfrm>
              <a:off x="3192" y="3564"/>
              <a:ext cx="24" cy="36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24" y="24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136"/>
            <p:cNvSpPr>
              <a:spLocks/>
            </p:cNvSpPr>
            <p:nvPr/>
          </p:nvSpPr>
          <p:spPr bwMode="auto">
            <a:xfrm>
              <a:off x="3222" y="3564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0" y="36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3258" y="3564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24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2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2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138"/>
            <p:cNvSpPr>
              <a:spLocks noEditPoints="1"/>
            </p:cNvSpPr>
            <p:nvPr/>
          </p:nvSpPr>
          <p:spPr bwMode="auto">
            <a:xfrm>
              <a:off x="3300" y="3546"/>
              <a:ext cx="36" cy="54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42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0" y="42"/>
                </a:cxn>
                <a:cxn ang="0">
                  <a:pos x="30" y="48"/>
                </a:cxn>
                <a:cxn ang="0">
                  <a:pos x="36" y="48"/>
                </a:cxn>
                <a:cxn ang="0">
                  <a:pos x="36" y="54"/>
                </a:cxn>
                <a:cxn ang="0">
                  <a:pos x="18" y="54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4" y="30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18"/>
                </a:cxn>
              </a:cxnLst>
              <a:rect l="0" t="0" r="r" b="b"/>
              <a:pathLst>
                <a:path w="36" h="54">
                  <a:moveTo>
                    <a:pt x="6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close/>
                  <a:moveTo>
                    <a:pt x="0" y="18"/>
                  </a:moveTo>
                  <a:lnTo>
                    <a:pt x="18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139"/>
            <p:cNvSpPr>
              <a:spLocks/>
            </p:cNvSpPr>
            <p:nvPr/>
          </p:nvSpPr>
          <p:spPr bwMode="auto">
            <a:xfrm>
              <a:off x="1530" y="3966"/>
              <a:ext cx="42" cy="5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12"/>
                </a:cxn>
                <a:cxn ang="0">
                  <a:pos x="36" y="12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2" y="6"/>
                </a:cxn>
                <a:cxn ang="0">
                  <a:pos x="12" y="42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42" y="0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2" y="6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140"/>
            <p:cNvSpPr>
              <a:spLocks noEditPoints="1"/>
            </p:cNvSpPr>
            <p:nvPr/>
          </p:nvSpPr>
          <p:spPr bwMode="auto">
            <a:xfrm>
              <a:off x="1572" y="3984"/>
              <a:ext cx="36" cy="36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24"/>
                </a:cxn>
                <a:cxn ang="0">
                  <a:pos x="30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24"/>
                </a:cxn>
                <a:cxn ang="0">
                  <a:pos x="30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24"/>
                  </a:lnTo>
                  <a:lnTo>
                    <a:pt x="30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close/>
                  <a:moveTo>
                    <a:pt x="30" y="18"/>
                  </a:move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141"/>
            <p:cNvSpPr>
              <a:spLocks noEditPoints="1"/>
            </p:cNvSpPr>
            <p:nvPr/>
          </p:nvSpPr>
          <p:spPr bwMode="auto">
            <a:xfrm>
              <a:off x="1608" y="3984"/>
              <a:ext cx="36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54">
                  <a:moveTo>
                    <a:pt x="12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1650" y="3984"/>
              <a:ext cx="36" cy="3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36">
                  <a:moveTo>
                    <a:pt x="12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43"/>
            <p:cNvSpPr>
              <a:spLocks noEditPoints="1"/>
            </p:cNvSpPr>
            <p:nvPr/>
          </p:nvSpPr>
          <p:spPr bwMode="auto">
            <a:xfrm>
              <a:off x="1692" y="3984"/>
              <a:ext cx="36" cy="36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24"/>
                </a:cxn>
                <a:cxn ang="0">
                  <a:pos x="30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24"/>
                </a:cxn>
                <a:cxn ang="0">
                  <a:pos x="30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24"/>
                  </a:lnTo>
                  <a:lnTo>
                    <a:pt x="30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close/>
                  <a:moveTo>
                    <a:pt x="30" y="18"/>
                  </a:move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Rectangle 144"/>
            <p:cNvSpPr>
              <a:spLocks noChangeArrowheads="1"/>
            </p:cNvSpPr>
            <p:nvPr/>
          </p:nvSpPr>
          <p:spPr bwMode="auto">
            <a:xfrm>
              <a:off x="1734" y="4002"/>
              <a:ext cx="12" cy="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145"/>
            <p:cNvSpPr>
              <a:spLocks noEditPoints="1"/>
            </p:cNvSpPr>
            <p:nvPr/>
          </p:nvSpPr>
          <p:spPr bwMode="auto">
            <a:xfrm>
              <a:off x="1752" y="3966"/>
              <a:ext cx="54" cy="5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54"/>
                </a:cxn>
                <a:cxn ang="0">
                  <a:pos x="48" y="48"/>
                </a:cxn>
                <a:cxn ang="0">
                  <a:pos x="54" y="48"/>
                </a:cxn>
                <a:cxn ang="0">
                  <a:pos x="54" y="54"/>
                </a:cxn>
                <a:cxn ang="0">
                  <a:pos x="36" y="54"/>
                </a:cxn>
                <a:cxn ang="0">
                  <a:pos x="36" y="48"/>
                </a:cxn>
                <a:cxn ang="0">
                  <a:pos x="42" y="48"/>
                </a:cxn>
                <a:cxn ang="0">
                  <a:pos x="42" y="42"/>
                </a:cxn>
                <a:cxn ang="0">
                  <a:pos x="12" y="42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18" y="36"/>
                </a:cxn>
                <a:cxn ang="0">
                  <a:pos x="36" y="36"/>
                </a:cxn>
                <a:cxn ang="0">
                  <a:pos x="30" y="6"/>
                </a:cxn>
              </a:cxnLst>
              <a:rect l="0" t="0" r="r" b="b"/>
              <a:pathLst>
                <a:path w="54" h="54">
                  <a:moveTo>
                    <a:pt x="30" y="0"/>
                  </a:moveTo>
                  <a:lnTo>
                    <a:pt x="48" y="54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4" y="0"/>
                  </a:lnTo>
                  <a:lnTo>
                    <a:pt x="30" y="0"/>
                  </a:lnTo>
                  <a:close/>
                  <a:moveTo>
                    <a:pt x="30" y="6"/>
                  </a:moveTo>
                  <a:lnTo>
                    <a:pt x="18" y="36"/>
                  </a:lnTo>
                  <a:lnTo>
                    <a:pt x="36" y="3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46"/>
            <p:cNvSpPr>
              <a:spLocks/>
            </p:cNvSpPr>
            <p:nvPr/>
          </p:nvSpPr>
          <p:spPr bwMode="auto">
            <a:xfrm>
              <a:off x="1812" y="3984"/>
              <a:ext cx="30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147"/>
            <p:cNvSpPr>
              <a:spLocks/>
            </p:cNvSpPr>
            <p:nvPr/>
          </p:nvSpPr>
          <p:spPr bwMode="auto">
            <a:xfrm>
              <a:off x="1848" y="3984"/>
              <a:ext cx="30" cy="36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24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</a:cxnLst>
              <a:rect l="0" t="0" r="r" b="b"/>
              <a:pathLst>
                <a:path w="30" h="36">
                  <a:moveTo>
                    <a:pt x="18" y="6"/>
                  </a:move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48"/>
            <p:cNvSpPr>
              <a:spLocks noEditPoints="1"/>
            </p:cNvSpPr>
            <p:nvPr/>
          </p:nvSpPr>
          <p:spPr bwMode="auto">
            <a:xfrm>
              <a:off x="1884" y="3984"/>
              <a:ext cx="36" cy="36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18" y="30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24"/>
                  </a:lnTo>
                  <a:close/>
                  <a:moveTo>
                    <a:pt x="18" y="30"/>
                  </a:move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49"/>
            <p:cNvSpPr>
              <a:spLocks noEditPoints="1"/>
            </p:cNvSpPr>
            <p:nvPr/>
          </p:nvSpPr>
          <p:spPr bwMode="auto">
            <a:xfrm>
              <a:off x="1920" y="3966"/>
              <a:ext cx="36" cy="54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42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0" y="42"/>
                </a:cxn>
                <a:cxn ang="0">
                  <a:pos x="30" y="48"/>
                </a:cxn>
                <a:cxn ang="0">
                  <a:pos x="36" y="48"/>
                </a:cxn>
                <a:cxn ang="0">
                  <a:pos x="36" y="54"/>
                </a:cxn>
                <a:cxn ang="0">
                  <a:pos x="18" y="54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4" y="30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18"/>
                </a:cxn>
              </a:cxnLst>
              <a:rect l="0" t="0" r="r" b="b"/>
              <a:pathLst>
                <a:path w="36" h="54">
                  <a:moveTo>
                    <a:pt x="6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close/>
                  <a:moveTo>
                    <a:pt x="0" y="18"/>
                  </a:moveTo>
                  <a:lnTo>
                    <a:pt x="18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50"/>
            <p:cNvSpPr>
              <a:spLocks/>
            </p:cNvSpPr>
            <p:nvPr/>
          </p:nvSpPr>
          <p:spPr bwMode="auto">
            <a:xfrm>
              <a:off x="1956" y="3984"/>
              <a:ext cx="24" cy="36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24" y="24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51"/>
            <p:cNvSpPr>
              <a:spLocks/>
            </p:cNvSpPr>
            <p:nvPr/>
          </p:nvSpPr>
          <p:spPr bwMode="auto">
            <a:xfrm>
              <a:off x="1992" y="3984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0" y="36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152"/>
            <p:cNvSpPr>
              <a:spLocks/>
            </p:cNvSpPr>
            <p:nvPr/>
          </p:nvSpPr>
          <p:spPr bwMode="auto">
            <a:xfrm>
              <a:off x="1530" y="3972"/>
              <a:ext cx="42" cy="5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12"/>
                </a:cxn>
                <a:cxn ang="0">
                  <a:pos x="36" y="12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2" y="6"/>
                </a:cxn>
                <a:cxn ang="0">
                  <a:pos x="12" y="42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42" y="0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2" y="6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53"/>
            <p:cNvSpPr>
              <a:spLocks noEditPoints="1"/>
            </p:cNvSpPr>
            <p:nvPr/>
          </p:nvSpPr>
          <p:spPr bwMode="auto">
            <a:xfrm>
              <a:off x="1566" y="3990"/>
              <a:ext cx="36" cy="36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24"/>
                </a:cxn>
                <a:cxn ang="0">
                  <a:pos x="30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24"/>
                </a:cxn>
                <a:cxn ang="0">
                  <a:pos x="30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24"/>
                  </a:lnTo>
                  <a:lnTo>
                    <a:pt x="30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close/>
                  <a:moveTo>
                    <a:pt x="30" y="18"/>
                  </a:move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154"/>
            <p:cNvSpPr>
              <a:spLocks noEditPoints="1"/>
            </p:cNvSpPr>
            <p:nvPr/>
          </p:nvSpPr>
          <p:spPr bwMode="auto">
            <a:xfrm>
              <a:off x="1608" y="3990"/>
              <a:ext cx="36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54">
                  <a:moveTo>
                    <a:pt x="12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155"/>
            <p:cNvSpPr>
              <a:spLocks/>
            </p:cNvSpPr>
            <p:nvPr/>
          </p:nvSpPr>
          <p:spPr bwMode="auto">
            <a:xfrm>
              <a:off x="1650" y="3990"/>
              <a:ext cx="36" cy="3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36">
                  <a:moveTo>
                    <a:pt x="12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156"/>
            <p:cNvSpPr>
              <a:spLocks noEditPoints="1"/>
            </p:cNvSpPr>
            <p:nvPr/>
          </p:nvSpPr>
          <p:spPr bwMode="auto">
            <a:xfrm>
              <a:off x="1686" y="3990"/>
              <a:ext cx="36" cy="36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24"/>
                </a:cxn>
                <a:cxn ang="0">
                  <a:pos x="30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24"/>
                </a:cxn>
                <a:cxn ang="0">
                  <a:pos x="30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24"/>
                  </a:lnTo>
                  <a:lnTo>
                    <a:pt x="30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close/>
                  <a:moveTo>
                    <a:pt x="30" y="18"/>
                  </a:move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Rectangle 157"/>
            <p:cNvSpPr>
              <a:spLocks noChangeArrowheads="1"/>
            </p:cNvSpPr>
            <p:nvPr/>
          </p:nvSpPr>
          <p:spPr bwMode="auto">
            <a:xfrm>
              <a:off x="1734" y="4008"/>
              <a:ext cx="12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158"/>
            <p:cNvSpPr>
              <a:spLocks noEditPoints="1"/>
            </p:cNvSpPr>
            <p:nvPr/>
          </p:nvSpPr>
          <p:spPr bwMode="auto">
            <a:xfrm>
              <a:off x="1752" y="3972"/>
              <a:ext cx="54" cy="5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54"/>
                </a:cxn>
                <a:cxn ang="0">
                  <a:pos x="48" y="48"/>
                </a:cxn>
                <a:cxn ang="0">
                  <a:pos x="54" y="48"/>
                </a:cxn>
                <a:cxn ang="0">
                  <a:pos x="54" y="54"/>
                </a:cxn>
                <a:cxn ang="0">
                  <a:pos x="36" y="54"/>
                </a:cxn>
                <a:cxn ang="0">
                  <a:pos x="36" y="48"/>
                </a:cxn>
                <a:cxn ang="0">
                  <a:pos x="42" y="48"/>
                </a:cxn>
                <a:cxn ang="0">
                  <a:pos x="42" y="42"/>
                </a:cxn>
                <a:cxn ang="0">
                  <a:pos x="12" y="42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18" y="36"/>
                </a:cxn>
                <a:cxn ang="0">
                  <a:pos x="36" y="36"/>
                </a:cxn>
                <a:cxn ang="0">
                  <a:pos x="30" y="6"/>
                </a:cxn>
              </a:cxnLst>
              <a:rect l="0" t="0" r="r" b="b"/>
              <a:pathLst>
                <a:path w="54" h="54">
                  <a:moveTo>
                    <a:pt x="30" y="0"/>
                  </a:moveTo>
                  <a:lnTo>
                    <a:pt x="48" y="54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4" y="0"/>
                  </a:lnTo>
                  <a:lnTo>
                    <a:pt x="30" y="0"/>
                  </a:lnTo>
                  <a:close/>
                  <a:moveTo>
                    <a:pt x="30" y="6"/>
                  </a:moveTo>
                  <a:lnTo>
                    <a:pt x="18" y="36"/>
                  </a:lnTo>
                  <a:lnTo>
                    <a:pt x="36" y="3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159"/>
            <p:cNvSpPr>
              <a:spLocks/>
            </p:cNvSpPr>
            <p:nvPr/>
          </p:nvSpPr>
          <p:spPr bwMode="auto">
            <a:xfrm>
              <a:off x="1806" y="3990"/>
              <a:ext cx="30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160"/>
            <p:cNvSpPr>
              <a:spLocks/>
            </p:cNvSpPr>
            <p:nvPr/>
          </p:nvSpPr>
          <p:spPr bwMode="auto">
            <a:xfrm>
              <a:off x="1848" y="3990"/>
              <a:ext cx="30" cy="36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24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</a:cxnLst>
              <a:rect l="0" t="0" r="r" b="b"/>
              <a:pathLst>
                <a:path w="30" h="36">
                  <a:moveTo>
                    <a:pt x="18" y="6"/>
                  </a:move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161"/>
            <p:cNvSpPr>
              <a:spLocks noEditPoints="1"/>
            </p:cNvSpPr>
            <p:nvPr/>
          </p:nvSpPr>
          <p:spPr bwMode="auto">
            <a:xfrm>
              <a:off x="1878" y="3990"/>
              <a:ext cx="36" cy="36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18" y="30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24"/>
                  </a:lnTo>
                  <a:close/>
                  <a:moveTo>
                    <a:pt x="18" y="30"/>
                  </a:move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162"/>
            <p:cNvSpPr>
              <a:spLocks noEditPoints="1"/>
            </p:cNvSpPr>
            <p:nvPr/>
          </p:nvSpPr>
          <p:spPr bwMode="auto">
            <a:xfrm>
              <a:off x="1914" y="3972"/>
              <a:ext cx="36" cy="54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42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0" y="42"/>
                </a:cxn>
                <a:cxn ang="0">
                  <a:pos x="30" y="48"/>
                </a:cxn>
                <a:cxn ang="0">
                  <a:pos x="36" y="48"/>
                </a:cxn>
                <a:cxn ang="0">
                  <a:pos x="36" y="54"/>
                </a:cxn>
                <a:cxn ang="0">
                  <a:pos x="18" y="54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4" y="30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18"/>
                </a:cxn>
              </a:cxnLst>
              <a:rect l="0" t="0" r="r" b="b"/>
              <a:pathLst>
                <a:path w="36" h="54">
                  <a:moveTo>
                    <a:pt x="6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close/>
                  <a:moveTo>
                    <a:pt x="0" y="18"/>
                  </a:moveTo>
                  <a:lnTo>
                    <a:pt x="18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163"/>
            <p:cNvSpPr>
              <a:spLocks/>
            </p:cNvSpPr>
            <p:nvPr/>
          </p:nvSpPr>
          <p:spPr bwMode="auto">
            <a:xfrm>
              <a:off x="1956" y="3990"/>
              <a:ext cx="24" cy="36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24" y="24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164"/>
            <p:cNvSpPr>
              <a:spLocks/>
            </p:cNvSpPr>
            <p:nvPr/>
          </p:nvSpPr>
          <p:spPr bwMode="auto">
            <a:xfrm>
              <a:off x="1986" y="3990"/>
              <a:ext cx="3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0" y="36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165"/>
            <p:cNvSpPr>
              <a:spLocks noEditPoints="1"/>
            </p:cNvSpPr>
            <p:nvPr/>
          </p:nvSpPr>
          <p:spPr bwMode="auto">
            <a:xfrm>
              <a:off x="1488" y="3774"/>
              <a:ext cx="3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30" y="48"/>
                </a:cxn>
                <a:cxn ang="0">
                  <a:pos x="30" y="54"/>
                </a:cxn>
                <a:cxn ang="0">
                  <a:pos x="24" y="54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2" y="24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30" y="48"/>
                </a:cxn>
                <a:cxn ang="0">
                  <a:pos x="30" y="42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24" y="24"/>
                </a:cxn>
                <a:cxn ang="0">
                  <a:pos x="18" y="24"/>
                </a:cxn>
                <a:cxn ang="0">
                  <a:pos x="12" y="24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30" y="0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24"/>
                  </a:moveTo>
                  <a:lnTo>
                    <a:pt x="12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166"/>
            <p:cNvSpPr>
              <a:spLocks noEditPoints="1"/>
            </p:cNvSpPr>
            <p:nvPr/>
          </p:nvSpPr>
          <p:spPr bwMode="auto">
            <a:xfrm>
              <a:off x="1530" y="3792"/>
              <a:ext cx="36" cy="36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18" y="30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24"/>
                  </a:lnTo>
                  <a:close/>
                  <a:moveTo>
                    <a:pt x="18" y="30"/>
                  </a:move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167"/>
            <p:cNvSpPr>
              <a:spLocks noEditPoints="1"/>
            </p:cNvSpPr>
            <p:nvPr/>
          </p:nvSpPr>
          <p:spPr bwMode="auto">
            <a:xfrm>
              <a:off x="1566" y="3792"/>
              <a:ext cx="36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54">
                  <a:moveTo>
                    <a:pt x="12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168"/>
            <p:cNvSpPr>
              <a:spLocks/>
            </p:cNvSpPr>
            <p:nvPr/>
          </p:nvSpPr>
          <p:spPr bwMode="auto">
            <a:xfrm>
              <a:off x="1608" y="3792"/>
              <a:ext cx="36" cy="3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36">
                  <a:moveTo>
                    <a:pt x="12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169"/>
            <p:cNvSpPr>
              <a:spLocks noEditPoints="1"/>
            </p:cNvSpPr>
            <p:nvPr/>
          </p:nvSpPr>
          <p:spPr bwMode="auto">
            <a:xfrm>
              <a:off x="1644" y="3792"/>
              <a:ext cx="36" cy="36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18" y="30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24"/>
                  </a:lnTo>
                  <a:close/>
                  <a:moveTo>
                    <a:pt x="18" y="30"/>
                  </a:move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170"/>
            <p:cNvSpPr>
              <a:spLocks/>
            </p:cNvSpPr>
            <p:nvPr/>
          </p:nvSpPr>
          <p:spPr bwMode="auto">
            <a:xfrm>
              <a:off x="1680" y="3792"/>
              <a:ext cx="3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8" y="24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18" y="36"/>
                </a:cxn>
                <a:cxn ang="0">
                  <a:pos x="18" y="42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12" y="48"/>
                </a:cxn>
                <a:cxn ang="0">
                  <a:pos x="12" y="42"/>
                </a:cxn>
                <a:cxn ang="0">
                  <a:pos x="12" y="36"/>
                </a:cxn>
                <a:cxn ang="0">
                  <a:pos x="18" y="3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171"/>
            <p:cNvSpPr>
              <a:spLocks/>
            </p:cNvSpPr>
            <p:nvPr/>
          </p:nvSpPr>
          <p:spPr bwMode="auto">
            <a:xfrm>
              <a:off x="1716" y="3792"/>
              <a:ext cx="30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172"/>
            <p:cNvSpPr>
              <a:spLocks noEditPoints="1"/>
            </p:cNvSpPr>
            <p:nvPr/>
          </p:nvSpPr>
          <p:spPr bwMode="auto">
            <a:xfrm>
              <a:off x="1488" y="3780"/>
              <a:ext cx="3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30" y="48"/>
                </a:cxn>
                <a:cxn ang="0">
                  <a:pos x="30" y="54"/>
                </a:cxn>
                <a:cxn ang="0">
                  <a:pos x="24" y="54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2" y="24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30" y="48"/>
                </a:cxn>
                <a:cxn ang="0">
                  <a:pos x="30" y="42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24" y="24"/>
                </a:cxn>
                <a:cxn ang="0">
                  <a:pos x="18" y="24"/>
                </a:cxn>
                <a:cxn ang="0">
                  <a:pos x="12" y="24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30" y="0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24"/>
                  </a:moveTo>
                  <a:lnTo>
                    <a:pt x="12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173"/>
            <p:cNvSpPr>
              <a:spLocks noEditPoints="1"/>
            </p:cNvSpPr>
            <p:nvPr/>
          </p:nvSpPr>
          <p:spPr bwMode="auto">
            <a:xfrm>
              <a:off x="1524" y="3798"/>
              <a:ext cx="36" cy="36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18" y="30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24"/>
                  </a:lnTo>
                  <a:close/>
                  <a:moveTo>
                    <a:pt x="18" y="30"/>
                  </a:move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174"/>
            <p:cNvSpPr>
              <a:spLocks noEditPoints="1"/>
            </p:cNvSpPr>
            <p:nvPr/>
          </p:nvSpPr>
          <p:spPr bwMode="auto">
            <a:xfrm>
              <a:off x="1560" y="3798"/>
              <a:ext cx="36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54">
                  <a:moveTo>
                    <a:pt x="12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175"/>
            <p:cNvSpPr>
              <a:spLocks/>
            </p:cNvSpPr>
            <p:nvPr/>
          </p:nvSpPr>
          <p:spPr bwMode="auto">
            <a:xfrm>
              <a:off x="1602" y="3798"/>
              <a:ext cx="36" cy="3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36">
                  <a:moveTo>
                    <a:pt x="12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76"/>
            <p:cNvSpPr>
              <a:spLocks noEditPoints="1"/>
            </p:cNvSpPr>
            <p:nvPr/>
          </p:nvSpPr>
          <p:spPr bwMode="auto">
            <a:xfrm>
              <a:off x="1644" y="3798"/>
              <a:ext cx="36" cy="36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18" y="30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18" y="30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24"/>
                  </a:lnTo>
                  <a:close/>
                  <a:moveTo>
                    <a:pt x="18" y="30"/>
                  </a:move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177"/>
            <p:cNvSpPr>
              <a:spLocks/>
            </p:cNvSpPr>
            <p:nvPr/>
          </p:nvSpPr>
          <p:spPr bwMode="auto">
            <a:xfrm>
              <a:off x="1680" y="3798"/>
              <a:ext cx="3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8" y="24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18" y="36"/>
                </a:cxn>
                <a:cxn ang="0">
                  <a:pos x="18" y="42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12" y="48"/>
                </a:cxn>
                <a:cxn ang="0">
                  <a:pos x="12" y="42"/>
                </a:cxn>
                <a:cxn ang="0">
                  <a:pos x="12" y="36"/>
                </a:cxn>
                <a:cxn ang="0">
                  <a:pos x="18" y="3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78"/>
            <p:cNvSpPr>
              <a:spLocks/>
            </p:cNvSpPr>
            <p:nvPr/>
          </p:nvSpPr>
          <p:spPr bwMode="auto">
            <a:xfrm>
              <a:off x="1716" y="3798"/>
              <a:ext cx="30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18" y="24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179"/>
            <p:cNvSpPr>
              <a:spLocks/>
            </p:cNvSpPr>
            <p:nvPr/>
          </p:nvSpPr>
          <p:spPr bwMode="auto">
            <a:xfrm>
              <a:off x="1656" y="3474"/>
              <a:ext cx="48" cy="54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8" y="24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24" y="12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42" y="48"/>
                </a:cxn>
                <a:cxn ang="0">
                  <a:pos x="48" y="48"/>
                </a:cxn>
                <a:cxn ang="0">
                  <a:pos x="48" y="54"/>
                </a:cxn>
                <a:cxn ang="0">
                  <a:pos x="36" y="54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2" y="30"/>
                </a:cxn>
                <a:cxn ang="0">
                  <a:pos x="12" y="42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24"/>
                </a:cxn>
              </a:cxnLst>
              <a:rect l="0" t="0" r="r" b="b"/>
              <a:pathLst>
                <a:path w="48" h="54">
                  <a:moveTo>
                    <a:pt x="12" y="24"/>
                  </a:moveTo>
                  <a:lnTo>
                    <a:pt x="18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36" y="54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180"/>
            <p:cNvSpPr>
              <a:spLocks noEditPoints="1"/>
            </p:cNvSpPr>
            <p:nvPr/>
          </p:nvSpPr>
          <p:spPr bwMode="auto">
            <a:xfrm>
              <a:off x="1704" y="3492"/>
              <a:ext cx="24" cy="36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18" y="12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close/>
                  <a:moveTo>
                    <a:pt x="18" y="12"/>
                  </a:move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181"/>
            <p:cNvSpPr>
              <a:spLocks/>
            </p:cNvSpPr>
            <p:nvPr/>
          </p:nvSpPr>
          <p:spPr bwMode="auto">
            <a:xfrm>
              <a:off x="1734" y="3492"/>
              <a:ext cx="42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42" y="30"/>
                </a:cxn>
                <a:cxn ang="0">
                  <a:pos x="42" y="36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6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</a:cxnLst>
              <a:rect l="0" t="0" r="r" b="b"/>
              <a:pathLst>
                <a:path w="42" h="36">
                  <a:moveTo>
                    <a:pt x="18" y="0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6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182"/>
            <p:cNvSpPr>
              <a:spLocks noEditPoints="1"/>
            </p:cNvSpPr>
            <p:nvPr/>
          </p:nvSpPr>
          <p:spPr bwMode="auto">
            <a:xfrm>
              <a:off x="1782" y="3492"/>
              <a:ext cx="24" cy="36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18" y="12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close/>
                  <a:moveTo>
                    <a:pt x="18" y="12"/>
                  </a:move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183"/>
            <p:cNvSpPr>
              <a:spLocks noEditPoints="1"/>
            </p:cNvSpPr>
            <p:nvPr/>
          </p:nvSpPr>
          <p:spPr bwMode="auto">
            <a:xfrm>
              <a:off x="1812" y="3492"/>
              <a:ext cx="36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54">
                  <a:moveTo>
                    <a:pt x="12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184"/>
            <p:cNvSpPr>
              <a:spLocks noEditPoints="1"/>
            </p:cNvSpPr>
            <p:nvPr/>
          </p:nvSpPr>
          <p:spPr bwMode="auto">
            <a:xfrm>
              <a:off x="1854" y="3492"/>
              <a:ext cx="36" cy="36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24"/>
                </a:cxn>
                <a:cxn ang="0">
                  <a:pos x="30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24"/>
                </a:cxn>
                <a:cxn ang="0">
                  <a:pos x="30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24"/>
                  </a:lnTo>
                  <a:lnTo>
                    <a:pt x="30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close/>
                  <a:moveTo>
                    <a:pt x="30" y="18"/>
                  </a:move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185"/>
            <p:cNvSpPr>
              <a:spLocks noEditPoints="1"/>
            </p:cNvSpPr>
            <p:nvPr/>
          </p:nvSpPr>
          <p:spPr bwMode="auto">
            <a:xfrm>
              <a:off x="1890" y="3492"/>
              <a:ext cx="30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24" y="36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24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30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12"/>
                  </a:moveTo>
                  <a:lnTo>
                    <a:pt x="18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  <a:moveTo>
                    <a:pt x="12" y="30"/>
                  </a:moveTo>
                  <a:lnTo>
                    <a:pt x="18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186"/>
            <p:cNvSpPr>
              <a:spLocks noEditPoints="1"/>
            </p:cNvSpPr>
            <p:nvPr/>
          </p:nvSpPr>
          <p:spPr bwMode="auto">
            <a:xfrm>
              <a:off x="1926" y="3492"/>
              <a:ext cx="36" cy="36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24"/>
                </a:cxn>
                <a:cxn ang="0">
                  <a:pos x="30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24"/>
                </a:cxn>
                <a:cxn ang="0">
                  <a:pos x="30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24"/>
                  </a:lnTo>
                  <a:lnTo>
                    <a:pt x="30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close/>
                  <a:moveTo>
                    <a:pt x="30" y="18"/>
                  </a:move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187"/>
            <p:cNvSpPr>
              <a:spLocks/>
            </p:cNvSpPr>
            <p:nvPr/>
          </p:nvSpPr>
          <p:spPr bwMode="auto">
            <a:xfrm>
              <a:off x="1644" y="3480"/>
              <a:ext cx="48" cy="54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8" y="24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24" y="12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42" y="48"/>
                </a:cxn>
                <a:cxn ang="0">
                  <a:pos x="48" y="48"/>
                </a:cxn>
                <a:cxn ang="0">
                  <a:pos x="48" y="54"/>
                </a:cxn>
                <a:cxn ang="0">
                  <a:pos x="36" y="54"/>
                </a:cxn>
                <a:cxn ang="0">
                  <a:pos x="24" y="36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2" y="30"/>
                </a:cxn>
                <a:cxn ang="0">
                  <a:pos x="12" y="42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24"/>
                </a:cxn>
              </a:cxnLst>
              <a:rect l="0" t="0" r="r" b="b"/>
              <a:pathLst>
                <a:path w="48" h="54">
                  <a:moveTo>
                    <a:pt x="12" y="24"/>
                  </a:moveTo>
                  <a:lnTo>
                    <a:pt x="18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36" y="54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188"/>
            <p:cNvSpPr>
              <a:spLocks noEditPoints="1"/>
            </p:cNvSpPr>
            <p:nvPr/>
          </p:nvSpPr>
          <p:spPr bwMode="auto">
            <a:xfrm>
              <a:off x="1692" y="3498"/>
              <a:ext cx="24" cy="36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18" y="12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close/>
                  <a:moveTo>
                    <a:pt x="18" y="12"/>
                  </a:move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189"/>
            <p:cNvSpPr>
              <a:spLocks/>
            </p:cNvSpPr>
            <p:nvPr/>
          </p:nvSpPr>
          <p:spPr bwMode="auto">
            <a:xfrm>
              <a:off x="1728" y="3498"/>
              <a:ext cx="42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42" y="30"/>
                </a:cxn>
                <a:cxn ang="0">
                  <a:pos x="42" y="36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6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</a:cxnLst>
              <a:rect l="0" t="0" r="r" b="b"/>
              <a:pathLst>
                <a:path w="42" h="36">
                  <a:moveTo>
                    <a:pt x="18" y="0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6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190"/>
            <p:cNvSpPr>
              <a:spLocks noEditPoints="1"/>
            </p:cNvSpPr>
            <p:nvPr/>
          </p:nvSpPr>
          <p:spPr bwMode="auto">
            <a:xfrm>
              <a:off x="1776" y="3498"/>
              <a:ext cx="24" cy="36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30"/>
                </a:cxn>
                <a:cxn ang="0">
                  <a:pos x="18" y="3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18" y="12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close/>
                  <a:moveTo>
                    <a:pt x="18" y="12"/>
                  </a:move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191"/>
            <p:cNvSpPr>
              <a:spLocks noEditPoints="1"/>
            </p:cNvSpPr>
            <p:nvPr/>
          </p:nvSpPr>
          <p:spPr bwMode="auto">
            <a:xfrm>
              <a:off x="1806" y="3498"/>
              <a:ext cx="36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2" y="48"/>
                </a:cxn>
                <a:cxn ang="0">
                  <a:pos x="18" y="48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8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54">
                  <a:moveTo>
                    <a:pt x="12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192"/>
            <p:cNvSpPr>
              <a:spLocks noEditPoints="1"/>
            </p:cNvSpPr>
            <p:nvPr/>
          </p:nvSpPr>
          <p:spPr bwMode="auto">
            <a:xfrm>
              <a:off x="1842" y="3498"/>
              <a:ext cx="36" cy="36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24"/>
                </a:cxn>
                <a:cxn ang="0">
                  <a:pos x="30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24"/>
                </a:cxn>
                <a:cxn ang="0">
                  <a:pos x="30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24"/>
                  </a:lnTo>
                  <a:lnTo>
                    <a:pt x="30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close/>
                  <a:moveTo>
                    <a:pt x="30" y="18"/>
                  </a:move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193"/>
            <p:cNvSpPr>
              <a:spLocks noEditPoints="1"/>
            </p:cNvSpPr>
            <p:nvPr/>
          </p:nvSpPr>
          <p:spPr bwMode="auto">
            <a:xfrm>
              <a:off x="1884" y="3498"/>
              <a:ext cx="30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30" y="30"/>
                </a:cxn>
                <a:cxn ang="0">
                  <a:pos x="24" y="36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2" y="12"/>
                </a:cxn>
                <a:cxn ang="0">
                  <a:pos x="18" y="12"/>
                </a:cxn>
                <a:cxn ang="0">
                  <a:pos x="24" y="6"/>
                </a:cxn>
                <a:cxn ang="0">
                  <a:pos x="24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24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30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12"/>
                  </a:moveTo>
                  <a:lnTo>
                    <a:pt x="18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  <a:moveTo>
                    <a:pt x="12" y="30"/>
                  </a:moveTo>
                  <a:lnTo>
                    <a:pt x="18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194"/>
            <p:cNvSpPr>
              <a:spLocks noEditPoints="1"/>
            </p:cNvSpPr>
            <p:nvPr/>
          </p:nvSpPr>
          <p:spPr bwMode="auto">
            <a:xfrm>
              <a:off x="1920" y="3498"/>
              <a:ext cx="36" cy="36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24"/>
                </a:cxn>
                <a:cxn ang="0">
                  <a:pos x="30" y="30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24"/>
                </a:cxn>
                <a:cxn ang="0">
                  <a:pos x="30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24"/>
                  </a:lnTo>
                  <a:lnTo>
                    <a:pt x="30" y="30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close/>
                  <a:moveTo>
                    <a:pt x="30" y="18"/>
                  </a:moveTo>
                  <a:lnTo>
                    <a:pt x="30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195"/>
            <p:cNvSpPr>
              <a:spLocks/>
            </p:cNvSpPr>
            <p:nvPr/>
          </p:nvSpPr>
          <p:spPr bwMode="auto">
            <a:xfrm>
              <a:off x="1140" y="3360"/>
              <a:ext cx="48" cy="72"/>
            </a:xfrm>
            <a:custGeom>
              <a:avLst/>
              <a:gdLst/>
              <a:ahLst/>
              <a:cxnLst>
                <a:cxn ang="0">
                  <a:pos x="36" y="36"/>
                </a:cxn>
                <a:cxn ang="0">
                  <a:pos x="12" y="36"/>
                </a:cxn>
                <a:cxn ang="0">
                  <a:pos x="12" y="60"/>
                </a:cxn>
                <a:cxn ang="0">
                  <a:pos x="12" y="66"/>
                </a:cxn>
                <a:cxn ang="0">
                  <a:pos x="18" y="66"/>
                </a:cxn>
                <a:cxn ang="0">
                  <a:pos x="18" y="72"/>
                </a:cxn>
                <a:cxn ang="0">
                  <a:pos x="0" y="72"/>
                </a:cxn>
                <a:cxn ang="0">
                  <a:pos x="0" y="66"/>
                </a:cxn>
                <a:cxn ang="0">
                  <a:pos x="6" y="66"/>
                </a:cxn>
                <a:cxn ang="0">
                  <a:pos x="6" y="60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30"/>
                </a:cxn>
                <a:cxn ang="0">
                  <a:pos x="36" y="30"/>
                </a:cxn>
                <a:cxn ang="0">
                  <a:pos x="36" y="12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8" y="12"/>
                </a:cxn>
                <a:cxn ang="0">
                  <a:pos x="48" y="60"/>
                </a:cxn>
                <a:cxn ang="0">
                  <a:pos x="48" y="66"/>
                </a:cxn>
                <a:cxn ang="0">
                  <a:pos x="48" y="72"/>
                </a:cxn>
                <a:cxn ang="0">
                  <a:pos x="30" y="72"/>
                </a:cxn>
                <a:cxn ang="0">
                  <a:pos x="30" y="66"/>
                </a:cxn>
                <a:cxn ang="0">
                  <a:pos x="36" y="66"/>
                </a:cxn>
                <a:cxn ang="0">
                  <a:pos x="36" y="60"/>
                </a:cxn>
                <a:cxn ang="0">
                  <a:pos x="36" y="36"/>
                </a:cxn>
              </a:cxnLst>
              <a:rect l="0" t="0" r="r" b="b"/>
              <a:pathLst>
                <a:path w="48" h="72">
                  <a:moveTo>
                    <a:pt x="36" y="36"/>
                  </a:moveTo>
                  <a:lnTo>
                    <a:pt x="12" y="36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196"/>
            <p:cNvSpPr>
              <a:spLocks noEditPoints="1"/>
            </p:cNvSpPr>
            <p:nvPr/>
          </p:nvSpPr>
          <p:spPr bwMode="auto">
            <a:xfrm>
              <a:off x="1200" y="3384"/>
              <a:ext cx="36" cy="4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0" y="48"/>
                </a:cxn>
                <a:cxn ang="0">
                  <a:pos x="24" y="48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12" y="42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0" y="24"/>
                </a:cxn>
              </a:cxnLst>
              <a:rect l="0" t="0" r="r" b="b"/>
              <a:pathLst>
                <a:path w="36" h="48">
                  <a:moveTo>
                    <a:pt x="36" y="24"/>
                  </a:move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close/>
                  <a:moveTo>
                    <a:pt x="30" y="24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197"/>
            <p:cNvSpPr>
              <a:spLocks noEditPoints="1"/>
            </p:cNvSpPr>
            <p:nvPr/>
          </p:nvSpPr>
          <p:spPr bwMode="auto">
            <a:xfrm>
              <a:off x="1236" y="3384"/>
              <a:ext cx="36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0" y="18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30" y="48"/>
                </a:cxn>
                <a:cxn ang="0">
                  <a:pos x="24" y="48"/>
                </a:cxn>
                <a:cxn ang="0">
                  <a:pos x="18" y="48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6"/>
                </a:cxn>
                <a:cxn ang="0">
                  <a:pos x="12" y="42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0" y="42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24" y="24"/>
                </a:cxn>
                <a:cxn ang="0">
                  <a:pos x="18" y="24"/>
                </a:cxn>
                <a:cxn ang="0">
                  <a:pos x="12" y="24"/>
                </a:cxn>
              </a:cxnLst>
              <a:rect l="0" t="0" r="r" b="b"/>
              <a:pathLst>
                <a:path w="36" h="48">
                  <a:moveTo>
                    <a:pt x="0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18"/>
                  </a:moveTo>
                  <a:lnTo>
                    <a:pt x="18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8"/>
                  </a:lnTo>
                  <a:close/>
                  <a:moveTo>
                    <a:pt x="12" y="24"/>
                  </a:move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198"/>
            <p:cNvSpPr>
              <a:spLocks noEditPoints="1"/>
            </p:cNvSpPr>
            <p:nvPr/>
          </p:nvSpPr>
          <p:spPr bwMode="auto">
            <a:xfrm>
              <a:off x="1278" y="3384"/>
              <a:ext cx="36" cy="4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0" y="48"/>
                </a:cxn>
                <a:cxn ang="0">
                  <a:pos x="24" y="48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12" y="42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0" y="24"/>
                </a:cxn>
              </a:cxnLst>
              <a:rect l="0" t="0" r="r" b="b"/>
              <a:pathLst>
                <a:path w="36" h="48">
                  <a:moveTo>
                    <a:pt x="36" y="24"/>
                  </a:move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close/>
                  <a:moveTo>
                    <a:pt x="30" y="24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199"/>
            <p:cNvSpPr>
              <a:spLocks/>
            </p:cNvSpPr>
            <p:nvPr/>
          </p:nvSpPr>
          <p:spPr bwMode="auto">
            <a:xfrm>
              <a:off x="1320" y="3384"/>
              <a:ext cx="30" cy="48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24" y="42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12" y="42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0" y="36"/>
                </a:cxn>
              </a:cxnLst>
              <a:rect l="0" t="0" r="r" b="b"/>
              <a:pathLst>
                <a:path w="30" h="48">
                  <a:moveTo>
                    <a:pt x="30" y="36"/>
                  </a:moveTo>
                  <a:lnTo>
                    <a:pt x="24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200"/>
            <p:cNvSpPr>
              <a:spLocks/>
            </p:cNvSpPr>
            <p:nvPr/>
          </p:nvSpPr>
          <p:spPr bwMode="auto">
            <a:xfrm>
              <a:off x="1356" y="3384"/>
              <a:ext cx="42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3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42" y="42"/>
                </a:cxn>
                <a:cxn ang="0">
                  <a:pos x="42" y="48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30" y="42"/>
                </a:cxn>
                <a:cxn ang="0">
                  <a:pos x="30" y="36"/>
                </a:cxn>
                <a:cxn ang="0">
                  <a:pos x="30" y="18"/>
                </a:cxn>
                <a:cxn ang="0">
                  <a:pos x="12" y="42"/>
                </a:cxn>
                <a:cxn ang="0">
                  <a:pos x="18" y="42"/>
                </a:cxn>
                <a:cxn ang="0">
                  <a:pos x="18" y="48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2" h="48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18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201"/>
            <p:cNvSpPr>
              <a:spLocks noEditPoints="1"/>
            </p:cNvSpPr>
            <p:nvPr/>
          </p:nvSpPr>
          <p:spPr bwMode="auto">
            <a:xfrm>
              <a:off x="1398" y="3354"/>
              <a:ext cx="36" cy="7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0" y="18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6" y="30"/>
                </a:cxn>
                <a:cxn ang="0">
                  <a:pos x="6" y="36"/>
                </a:cxn>
                <a:cxn ang="0">
                  <a:pos x="6" y="42"/>
                </a:cxn>
                <a:cxn ang="0">
                  <a:pos x="12" y="36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6" y="48"/>
                </a:cxn>
                <a:cxn ang="0">
                  <a:pos x="36" y="54"/>
                </a:cxn>
                <a:cxn ang="0">
                  <a:pos x="36" y="60"/>
                </a:cxn>
                <a:cxn ang="0">
                  <a:pos x="36" y="66"/>
                </a:cxn>
                <a:cxn ang="0">
                  <a:pos x="36" y="72"/>
                </a:cxn>
                <a:cxn ang="0">
                  <a:pos x="30" y="78"/>
                </a:cxn>
                <a:cxn ang="0">
                  <a:pos x="24" y="78"/>
                </a:cxn>
                <a:cxn ang="0">
                  <a:pos x="18" y="78"/>
                </a:cxn>
                <a:cxn ang="0">
                  <a:pos x="12" y="78"/>
                </a:cxn>
                <a:cxn ang="0">
                  <a:pos x="6" y="72"/>
                </a:cxn>
                <a:cxn ang="0">
                  <a:pos x="0" y="66"/>
                </a:cxn>
                <a:cxn ang="0">
                  <a:pos x="0" y="60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8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30" y="6"/>
                </a:cxn>
                <a:cxn ang="0">
                  <a:pos x="36" y="6"/>
                </a:cxn>
                <a:cxn ang="0">
                  <a:pos x="36" y="0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12" y="42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12" y="60"/>
                </a:cxn>
                <a:cxn ang="0">
                  <a:pos x="12" y="66"/>
                </a:cxn>
                <a:cxn ang="0">
                  <a:pos x="12" y="72"/>
                </a:cxn>
                <a:cxn ang="0">
                  <a:pos x="18" y="72"/>
                </a:cxn>
                <a:cxn ang="0">
                  <a:pos x="24" y="72"/>
                </a:cxn>
                <a:cxn ang="0">
                  <a:pos x="30" y="66"/>
                </a:cxn>
                <a:cxn ang="0">
                  <a:pos x="30" y="60"/>
                </a:cxn>
                <a:cxn ang="0">
                  <a:pos x="30" y="54"/>
                </a:cxn>
                <a:cxn ang="0">
                  <a:pos x="30" y="48"/>
                </a:cxn>
                <a:cxn ang="0">
                  <a:pos x="30" y="42"/>
                </a:cxn>
                <a:cxn ang="0">
                  <a:pos x="24" y="36"/>
                </a:cxn>
                <a:cxn ang="0">
                  <a:pos x="18" y="36"/>
                </a:cxn>
              </a:cxnLst>
              <a:rect l="0" t="0" r="r" b="b"/>
              <a:pathLst>
                <a:path w="36" h="78">
                  <a:moveTo>
                    <a:pt x="36" y="0"/>
                  </a:moveTo>
                  <a:lnTo>
                    <a:pt x="36" y="6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6" y="72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18" y="36"/>
                  </a:moveTo>
                  <a:lnTo>
                    <a:pt x="12" y="36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202"/>
            <p:cNvSpPr>
              <a:spLocks/>
            </p:cNvSpPr>
            <p:nvPr/>
          </p:nvSpPr>
          <p:spPr bwMode="auto">
            <a:xfrm>
              <a:off x="1440" y="3384"/>
              <a:ext cx="42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30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42" y="42"/>
                </a:cxn>
                <a:cxn ang="0">
                  <a:pos x="42" y="48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30" y="42"/>
                </a:cxn>
                <a:cxn ang="0">
                  <a:pos x="30" y="36"/>
                </a:cxn>
                <a:cxn ang="0">
                  <a:pos x="30" y="18"/>
                </a:cxn>
                <a:cxn ang="0">
                  <a:pos x="12" y="42"/>
                </a:cxn>
                <a:cxn ang="0">
                  <a:pos x="18" y="42"/>
                </a:cxn>
                <a:cxn ang="0">
                  <a:pos x="18" y="48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2" h="48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18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203"/>
            <p:cNvSpPr>
              <a:spLocks noEditPoints="1"/>
            </p:cNvSpPr>
            <p:nvPr/>
          </p:nvSpPr>
          <p:spPr bwMode="auto">
            <a:xfrm>
              <a:off x="1482" y="3384"/>
              <a:ext cx="36" cy="7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0" y="48"/>
                </a:cxn>
                <a:cxn ang="0">
                  <a:pos x="24" y="48"/>
                </a:cxn>
                <a:cxn ang="0">
                  <a:pos x="18" y="48"/>
                </a:cxn>
                <a:cxn ang="0">
                  <a:pos x="18" y="42"/>
                </a:cxn>
                <a:cxn ang="0">
                  <a:pos x="12" y="42"/>
                </a:cxn>
                <a:cxn ang="0">
                  <a:pos x="12" y="54"/>
                </a:cxn>
                <a:cxn ang="0">
                  <a:pos x="12" y="60"/>
                </a:cxn>
                <a:cxn ang="0">
                  <a:pos x="12" y="66"/>
                </a:cxn>
                <a:cxn ang="0">
                  <a:pos x="18" y="66"/>
                </a:cxn>
                <a:cxn ang="0">
                  <a:pos x="18" y="72"/>
                </a:cxn>
                <a:cxn ang="0">
                  <a:pos x="0" y="72"/>
                </a:cxn>
                <a:cxn ang="0">
                  <a:pos x="0" y="66"/>
                </a:cxn>
                <a:cxn ang="0">
                  <a:pos x="6" y="66"/>
                </a:cxn>
                <a:cxn ang="0">
                  <a:pos x="6" y="60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36"/>
                </a:cxn>
                <a:cxn ang="0">
                  <a:pos x="12" y="42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</a:cxnLst>
              <a:rect l="0" t="0" r="r" b="b"/>
              <a:pathLst>
                <a:path w="36" h="72">
                  <a:moveTo>
                    <a:pt x="12" y="0"/>
                  </a:move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204"/>
            <p:cNvSpPr>
              <a:spLocks/>
            </p:cNvSpPr>
            <p:nvPr/>
          </p:nvSpPr>
          <p:spPr bwMode="auto">
            <a:xfrm>
              <a:off x="1524" y="3384"/>
              <a:ext cx="30" cy="48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24" y="42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12" y="42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0" y="36"/>
                </a:cxn>
              </a:cxnLst>
              <a:rect l="0" t="0" r="r" b="b"/>
              <a:pathLst>
                <a:path w="30" h="48">
                  <a:moveTo>
                    <a:pt x="30" y="36"/>
                  </a:moveTo>
                  <a:lnTo>
                    <a:pt x="24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205"/>
            <p:cNvSpPr>
              <a:spLocks/>
            </p:cNvSpPr>
            <p:nvPr/>
          </p:nvSpPr>
          <p:spPr bwMode="auto">
            <a:xfrm>
              <a:off x="1554" y="3384"/>
              <a:ext cx="42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2" y="6"/>
                </a:cxn>
                <a:cxn ang="0">
                  <a:pos x="42" y="12"/>
                </a:cxn>
                <a:cxn ang="0">
                  <a:pos x="36" y="12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30" y="24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42" y="42"/>
                </a:cxn>
                <a:cxn ang="0">
                  <a:pos x="42" y="48"/>
                </a:cxn>
                <a:cxn ang="0">
                  <a:pos x="30" y="48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2" y="36"/>
                </a:cxn>
                <a:cxn ang="0">
                  <a:pos x="12" y="42"/>
                </a:cxn>
                <a:cxn ang="0">
                  <a:pos x="18" y="42"/>
                </a:cxn>
                <a:cxn ang="0">
                  <a:pos x="18" y="48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2" h="48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30" y="4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206"/>
            <p:cNvSpPr>
              <a:spLocks/>
            </p:cNvSpPr>
            <p:nvPr/>
          </p:nvSpPr>
          <p:spPr bwMode="auto">
            <a:xfrm>
              <a:off x="1128" y="3372"/>
              <a:ext cx="48" cy="72"/>
            </a:xfrm>
            <a:custGeom>
              <a:avLst/>
              <a:gdLst/>
              <a:ahLst/>
              <a:cxnLst>
                <a:cxn ang="0">
                  <a:pos x="36" y="36"/>
                </a:cxn>
                <a:cxn ang="0">
                  <a:pos x="12" y="36"/>
                </a:cxn>
                <a:cxn ang="0">
                  <a:pos x="12" y="60"/>
                </a:cxn>
                <a:cxn ang="0">
                  <a:pos x="12" y="66"/>
                </a:cxn>
                <a:cxn ang="0">
                  <a:pos x="18" y="66"/>
                </a:cxn>
                <a:cxn ang="0">
                  <a:pos x="18" y="72"/>
                </a:cxn>
                <a:cxn ang="0">
                  <a:pos x="0" y="72"/>
                </a:cxn>
                <a:cxn ang="0">
                  <a:pos x="0" y="66"/>
                </a:cxn>
                <a:cxn ang="0">
                  <a:pos x="6" y="66"/>
                </a:cxn>
                <a:cxn ang="0">
                  <a:pos x="6" y="60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30"/>
                </a:cxn>
                <a:cxn ang="0">
                  <a:pos x="36" y="30"/>
                </a:cxn>
                <a:cxn ang="0">
                  <a:pos x="36" y="12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8" y="12"/>
                </a:cxn>
                <a:cxn ang="0">
                  <a:pos x="48" y="60"/>
                </a:cxn>
                <a:cxn ang="0">
                  <a:pos x="48" y="66"/>
                </a:cxn>
                <a:cxn ang="0">
                  <a:pos x="48" y="72"/>
                </a:cxn>
                <a:cxn ang="0">
                  <a:pos x="30" y="72"/>
                </a:cxn>
                <a:cxn ang="0">
                  <a:pos x="30" y="66"/>
                </a:cxn>
                <a:cxn ang="0">
                  <a:pos x="36" y="66"/>
                </a:cxn>
                <a:cxn ang="0">
                  <a:pos x="36" y="60"/>
                </a:cxn>
                <a:cxn ang="0">
                  <a:pos x="36" y="36"/>
                </a:cxn>
              </a:cxnLst>
              <a:rect l="0" t="0" r="r" b="b"/>
              <a:pathLst>
                <a:path w="48" h="72">
                  <a:moveTo>
                    <a:pt x="36" y="36"/>
                  </a:moveTo>
                  <a:lnTo>
                    <a:pt x="12" y="36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207"/>
            <p:cNvSpPr>
              <a:spLocks noEditPoints="1"/>
            </p:cNvSpPr>
            <p:nvPr/>
          </p:nvSpPr>
          <p:spPr bwMode="auto">
            <a:xfrm>
              <a:off x="1188" y="3390"/>
              <a:ext cx="36" cy="4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0" y="48"/>
                </a:cxn>
                <a:cxn ang="0">
                  <a:pos x="24" y="48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36" y="18"/>
                </a:cxn>
                <a:cxn ang="0">
                  <a:pos x="36" y="24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2" y="36"/>
                </a:cxn>
                <a:cxn ang="0">
                  <a:pos x="12" y="42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0" y="36"/>
                </a:cxn>
                <a:cxn ang="0">
                  <a:pos x="30" y="30"/>
                </a:cxn>
                <a:cxn ang="0">
                  <a:pos x="30" y="24"/>
                </a:cxn>
              </a:cxnLst>
              <a:rect l="0" t="0" r="r" b="b"/>
              <a:pathLst>
                <a:path w="36" h="48">
                  <a:moveTo>
                    <a:pt x="36" y="24"/>
                  </a:move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close/>
                  <a:moveTo>
                    <a:pt x="30" y="24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1" name="Picture 208" descr="GRBIRKOB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3F2"/>
              </a:clrFrom>
              <a:clrTo>
                <a:srgbClr val="F2F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9700" y="1524000"/>
            <a:ext cx="983721" cy="965200"/>
          </a:xfrm>
          <a:prstGeom prst="rect">
            <a:avLst/>
          </a:prstGeom>
          <a:noFill/>
        </p:spPr>
      </p:pic>
      <p:pic>
        <p:nvPicPr>
          <p:cNvPr id="212" name="Рисунок 5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47" y="340179"/>
            <a:ext cx="11510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7"/>
            <a:ext cx="2311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22441">
              <a:defRPr/>
            </a:pPr>
            <a:fld id="{A323E6EC-2047-421C-B3B9-87C046CB8245}" type="slidenum">
              <a:rPr lang="ru-RU" smtClean="0">
                <a:solidFill>
                  <a:srgbClr val="FFFF00"/>
                </a:solidFill>
                <a:cs typeface="Arial" charset="0"/>
              </a:rPr>
              <a:pPr defTabSz="1122441">
                <a:defRPr/>
              </a:pPr>
              <a:t>1</a:t>
            </a:fld>
            <a:endParaRPr lang="ru-RU" dirty="0" smtClean="0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104815" y="1790601"/>
            <a:ext cx="9705528" cy="1757229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none" lIns="20070" tIns="10040" rIns="20070" bIns="10040" anchor="ctr"/>
          <a:lstStyle/>
          <a:p>
            <a:pPr algn="ctr" defTabSz="650875"/>
            <a:endParaRPr lang="ru-RU" sz="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1"/>
            <a:ext cx="9906000" cy="1015330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1072097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СХЕМА ОРГАНИЗАЦИИ УПРАВЛЕНИЯ </a:t>
            </a: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ЗВЕНА ТП РСЧС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104815" y="5864474"/>
            <a:ext cx="9705528" cy="4169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20070" tIns="10040" rIns="20070" bIns="10040" anchor="ctr"/>
          <a:lstStyle/>
          <a:p>
            <a:pPr algn="ctr" defTabSz="650875"/>
            <a:endParaRPr lang="ru-RU" sz="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104815" y="4923020"/>
            <a:ext cx="9705528" cy="89654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lIns="20070" tIns="10040" rIns="20070" bIns="10040" anchor="ctr"/>
          <a:lstStyle/>
          <a:p>
            <a:pPr algn="ctr" defTabSz="650875"/>
            <a:endParaRPr lang="ru-RU" sz="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04815" y="3607495"/>
            <a:ext cx="9705528" cy="12587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20070" tIns="10040" rIns="20070" bIns="10040" anchor="ctr"/>
          <a:lstStyle/>
          <a:p>
            <a:pPr algn="ctr" defTabSz="650875"/>
            <a:endParaRPr lang="ru-RU" sz="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576263" y="1078583"/>
            <a:ext cx="840422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70" tIns="10040" rIns="20070" bIns="10040" anchor="ctr"/>
          <a:lstStyle/>
          <a:p>
            <a:pPr algn="ctr" defTabSz="650875"/>
            <a:endParaRPr lang="ru-RU" sz="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 flipH="1">
            <a:off x="4191000" y="3607495"/>
            <a:ext cx="11430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СИЛЫ И СРЕДСТВА</a:t>
            </a: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 flipH="1">
            <a:off x="3328988" y="1835615"/>
            <a:ext cx="3189287" cy="13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ОРГАНЫ ПОВСЕДНЕВНОГО УПРАВЛЕНИЯ</a:t>
            </a:r>
          </a:p>
        </p:txBody>
      </p:sp>
      <p:sp>
        <p:nvSpPr>
          <p:cNvPr id="102" name="Rectangle 17"/>
          <p:cNvSpPr>
            <a:spLocks noChangeArrowheads="1"/>
          </p:cNvSpPr>
          <p:nvPr/>
        </p:nvSpPr>
        <p:spPr bwMode="auto">
          <a:xfrm flipH="1">
            <a:off x="3170823" y="963819"/>
            <a:ext cx="3386382" cy="228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40843" tIns="20428" rIns="40843" bIns="20428" anchor="ctr">
            <a:spAutoFit/>
          </a:bodyPr>
          <a:lstStyle/>
          <a:p>
            <a:pPr defTabSz="2628900"/>
            <a:r>
              <a:rPr lang="ru-RU" sz="800" b="1" dirty="0" smtClean="0">
                <a:cs typeface="Times New Roman" pitchFamily="18" charset="0"/>
              </a:rPr>
              <a:t>КЧС </a:t>
            </a:r>
            <a:r>
              <a:rPr lang="ru-RU" sz="800" b="1" dirty="0">
                <a:cs typeface="Times New Roman" pitchFamily="18" charset="0"/>
              </a:rPr>
              <a:t>и ОПБ  Мамско-Чуйского района </a:t>
            </a:r>
          </a:p>
          <a:p>
            <a:pPr defTabSz="2628900"/>
            <a:r>
              <a:rPr lang="ru-RU" sz="800" b="1" dirty="0">
                <a:cs typeface="Times New Roman" pitchFamily="18" charset="0"/>
              </a:rPr>
              <a:t>сл.тел: (8-39569) </a:t>
            </a:r>
            <a:r>
              <a:rPr lang="ru-RU" sz="800" b="1" dirty="0" smtClean="0">
                <a:cs typeface="Times New Roman" pitchFamily="18" charset="0"/>
              </a:rPr>
              <a:t>2-12-09</a:t>
            </a:r>
            <a:endParaRPr lang="ru-RU" sz="800" b="1" dirty="0">
              <a:cs typeface="Times New Roman" pitchFamily="18" charset="0"/>
            </a:endParaRPr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 flipH="1">
            <a:off x="1808125" y="1485011"/>
            <a:ext cx="6989487" cy="2806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2628900"/>
            <a:endParaRPr lang="ru-RU" sz="800" b="1" dirty="0" smtClean="0">
              <a:cs typeface="Times New Roman" pitchFamily="18" charset="0"/>
            </a:endParaRPr>
          </a:p>
          <a:p>
            <a:pPr defTabSz="2628900"/>
            <a:r>
              <a:rPr lang="ru-RU" sz="800" b="1" dirty="0" smtClean="0">
                <a:cs typeface="Times New Roman" pitchFamily="18" charset="0"/>
              </a:rPr>
              <a:t>МКУ «ЕДДС-112» </a:t>
            </a:r>
            <a:r>
              <a:rPr lang="ru-RU" sz="800" b="1" dirty="0" smtClean="0">
                <a:cs typeface="Times New Roman" pitchFamily="18" charset="0"/>
              </a:rPr>
              <a:t>Новик Иван Александрович</a:t>
            </a:r>
            <a:r>
              <a:rPr lang="ru-RU" sz="800" b="1" dirty="0" smtClean="0">
                <a:cs typeface="Times New Roman" pitchFamily="18" charset="0"/>
              </a:rPr>
              <a:t> </a:t>
            </a:r>
            <a:r>
              <a:rPr lang="ru-RU" sz="800" b="1" dirty="0" smtClean="0">
                <a:cs typeface="Times New Roman" pitchFamily="18" charset="0"/>
              </a:rPr>
              <a:t>сл.тел</a:t>
            </a:r>
            <a:r>
              <a:rPr lang="ru-RU" sz="800" b="1" dirty="0">
                <a:cs typeface="Times New Roman" pitchFamily="18" charset="0"/>
              </a:rPr>
              <a:t>: (8-39569) </a:t>
            </a:r>
            <a:r>
              <a:rPr lang="ru-RU" sz="800" b="1" dirty="0" smtClean="0">
                <a:cs typeface="Times New Roman" pitchFamily="18" charset="0"/>
              </a:rPr>
              <a:t>2-11-67 </a:t>
            </a:r>
            <a:endParaRPr lang="ru-RU" sz="800" b="1" dirty="0">
              <a:cs typeface="Times New Roman" pitchFamily="18" charset="0"/>
            </a:endParaRPr>
          </a:p>
          <a:p>
            <a:pPr defTabSz="2628900"/>
            <a:endParaRPr lang="ru-RU" sz="800" b="1" dirty="0">
              <a:cs typeface="Times New Roman" pitchFamily="18" charset="0"/>
            </a:endParaRPr>
          </a:p>
        </p:txBody>
      </p:sp>
      <p:sp>
        <p:nvSpPr>
          <p:cNvPr id="104" name="Rectangle 19"/>
          <p:cNvSpPr>
            <a:spLocks noChangeArrowheads="1"/>
          </p:cNvSpPr>
          <p:nvPr/>
        </p:nvSpPr>
        <p:spPr bwMode="auto">
          <a:xfrm flipH="1">
            <a:off x="3257550" y="819150"/>
            <a:ext cx="3189287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КООРДИНАЦИОННЫЙ ОРГАН</a:t>
            </a:r>
          </a:p>
        </p:txBody>
      </p:sp>
      <p:sp>
        <p:nvSpPr>
          <p:cNvPr id="116" name="Rectangle 31"/>
          <p:cNvSpPr>
            <a:spLocks noChangeArrowheads="1"/>
          </p:cNvSpPr>
          <p:nvPr/>
        </p:nvSpPr>
        <p:spPr bwMode="auto">
          <a:xfrm flipH="1">
            <a:off x="3212306" y="4914880"/>
            <a:ext cx="3132138" cy="11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ликвидации ЧС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8"/>
          <p:cNvSpPr>
            <a:spLocks noChangeArrowheads="1"/>
          </p:cNvSpPr>
          <p:nvPr/>
        </p:nvSpPr>
        <p:spPr bwMode="auto">
          <a:xfrm flipH="1">
            <a:off x="3344917" y="5854412"/>
            <a:ext cx="3132138" cy="12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наблюдения и контроля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7"/>
          <p:cNvSpPr>
            <a:spLocks noChangeArrowheads="1"/>
          </p:cNvSpPr>
          <p:nvPr/>
        </p:nvSpPr>
        <p:spPr bwMode="auto">
          <a:xfrm flipH="1">
            <a:off x="2913063" y="1372131"/>
            <a:ext cx="40211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ПОСТОЯННО ДЕЙСТВУЮЩИЙ ОРГАН УПРАВЛЕНИЯ</a:t>
            </a:r>
          </a:p>
        </p:txBody>
      </p:sp>
      <p:sp>
        <p:nvSpPr>
          <p:cNvPr id="4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10</a:t>
            </a:fld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0" name="Rectangle 690"/>
          <p:cNvSpPr>
            <a:spLocks noChangeArrowheads="1"/>
          </p:cNvSpPr>
          <p:nvPr/>
        </p:nvSpPr>
        <p:spPr bwMode="auto">
          <a:xfrm>
            <a:off x="3200400" y="2056265"/>
            <a:ext cx="3633674" cy="277813"/>
          </a:xfrm>
          <a:prstGeom prst="rect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28317" tIns="14158" rIns="28317" bIns="14158" anchor="ctr"/>
          <a:lstStyle/>
          <a:p>
            <a:pPr defTabSz="6829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>
                <a:solidFill>
                  <a:sysClr val="windowText" lastClr="000000"/>
                </a:solidFill>
                <a:cs typeface="Times New Roman" pitchFamily="18" charset="0"/>
              </a:rPr>
              <a:t>ЕДДС Мамско-Чуйского района  (839569-2-12-44)</a:t>
            </a:r>
          </a:p>
        </p:txBody>
      </p:sp>
      <p:sp>
        <p:nvSpPr>
          <p:cNvPr id="51" name="Rectangle 691"/>
          <p:cNvSpPr>
            <a:spLocks noChangeArrowheads="1"/>
          </p:cNvSpPr>
          <p:nvPr/>
        </p:nvSpPr>
        <p:spPr bwMode="auto">
          <a:xfrm>
            <a:off x="381000" y="2369229"/>
            <a:ext cx="2510896" cy="277813"/>
          </a:xfrm>
          <a:prstGeom prst="rect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16722" tIns="14158" rIns="16722" bIns="14158" anchor="ctr" anchorCtr="1"/>
          <a:lstStyle/>
          <a:p>
            <a:pPr defTabSz="68296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>
                <a:solidFill>
                  <a:sysClr val="windowText" lastClr="000000"/>
                </a:solidFill>
                <a:cs typeface="Times New Roman" pitchFamily="18" charset="0"/>
              </a:rPr>
              <a:t>Дежурная часть Отделения полиции «Дислокация п.г.т. Мама» МО МВД РФ «Бодайбинский» (4 чел 2 ед. тех.), тел. 839569-2-17-72</a:t>
            </a:r>
          </a:p>
        </p:txBody>
      </p:sp>
      <p:sp>
        <p:nvSpPr>
          <p:cNvPr id="52" name="Rectangle 694"/>
          <p:cNvSpPr>
            <a:spLocks noChangeArrowheads="1"/>
          </p:cNvSpPr>
          <p:nvPr/>
        </p:nvSpPr>
        <p:spPr bwMode="auto">
          <a:xfrm>
            <a:off x="7009191" y="2369229"/>
            <a:ext cx="2512125" cy="277813"/>
          </a:xfrm>
          <a:prstGeom prst="rect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16722" tIns="14158" rIns="16722" bIns="14158" anchor="ctr"/>
          <a:lstStyle/>
          <a:p>
            <a:pPr defTabSz="6829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>
                <a:solidFill>
                  <a:sysClr val="windowText" lastClr="000000"/>
                </a:solidFill>
                <a:cs typeface="Times New Roman" pitchFamily="18" charset="0"/>
              </a:rPr>
              <a:t>Дежурные по станции скорой медицинской помощи – </a:t>
            </a:r>
          </a:p>
          <a:p>
            <a:pPr defTabSz="6829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>
                <a:solidFill>
                  <a:sysClr val="windowText" lastClr="000000"/>
                </a:solidFill>
                <a:cs typeface="Times New Roman" pitchFamily="18" charset="0"/>
              </a:rPr>
              <a:t> - (3 чел. 1ед. тех. )тел.839569-2-10-49</a:t>
            </a:r>
          </a:p>
        </p:txBody>
      </p:sp>
      <p:sp>
        <p:nvSpPr>
          <p:cNvPr id="53" name="Rectangle 697"/>
          <p:cNvSpPr>
            <a:spLocks noChangeArrowheads="1"/>
          </p:cNvSpPr>
          <p:nvPr/>
        </p:nvSpPr>
        <p:spPr bwMode="auto">
          <a:xfrm>
            <a:off x="393285" y="2723015"/>
            <a:ext cx="2510896" cy="394607"/>
          </a:xfrm>
          <a:prstGeom prst="rect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16722" tIns="14158" rIns="16722" bIns="14158" anchor="ctr"/>
          <a:lstStyle/>
          <a:p>
            <a:pPr defTabSz="6829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 dirty="0">
                <a:solidFill>
                  <a:sysClr val="windowText" lastClr="000000"/>
                </a:solidFill>
                <a:cs typeface="Times New Roman" pitchFamily="18" charset="0"/>
              </a:rPr>
              <a:t>ДДС ООО </a:t>
            </a:r>
            <a:r>
              <a:rPr lang="ru-RU" sz="600" b="1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«</a:t>
            </a:r>
            <a:r>
              <a:rPr lang="ru-RU" sz="600" b="1" kern="0" dirty="0" err="1" smtClean="0">
                <a:solidFill>
                  <a:sysClr val="windowText" lastClr="000000"/>
                </a:solidFill>
                <a:cs typeface="Times New Roman" pitchFamily="18" charset="0"/>
              </a:rPr>
              <a:t>Теплоресурс</a:t>
            </a:r>
            <a:r>
              <a:rPr lang="ru-RU" sz="600" b="1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» </a:t>
            </a:r>
            <a:r>
              <a:rPr lang="ru-RU" sz="600" b="1" kern="0" dirty="0">
                <a:solidFill>
                  <a:sysClr val="windowText" lastClr="000000"/>
                </a:solidFill>
                <a:cs typeface="Times New Roman" pitchFamily="18" charset="0"/>
              </a:rPr>
              <a:t>(2 чел., 1 ед. тех)</a:t>
            </a:r>
          </a:p>
          <a:p>
            <a:pPr defTabSz="6829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 dirty="0">
                <a:solidFill>
                  <a:sysClr val="windowText" lastClr="000000"/>
                </a:solidFill>
                <a:cs typeface="Times New Roman" pitchFamily="18" charset="0"/>
              </a:rPr>
              <a:t>Тел. 839569-2-15-26.</a:t>
            </a:r>
          </a:p>
          <a:p>
            <a:pPr defTabSz="68296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kern="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54" name="Rectangle 698"/>
          <p:cNvSpPr>
            <a:spLocks noChangeArrowheads="1"/>
          </p:cNvSpPr>
          <p:nvPr/>
        </p:nvSpPr>
        <p:spPr bwMode="auto">
          <a:xfrm>
            <a:off x="7048500" y="2698069"/>
            <a:ext cx="2476500" cy="502331"/>
          </a:xfrm>
          <a:prstGeom prst="rect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16722" tIns="14158" rIns="16722" bIns="14158" anchor="ctr"/>
          <a:lstStyle/>
          <a:p>
            <a:pPr defTabSz="6829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>
                <a:solidFill>
                  <a:sysClr val="windowText" lastClr="000000"/>
                </a:solidFill>
                <a:cs typeface="Times New Roman" pitchFamily="18" charset="0"/>
              </a:rPr>
              <a:t>ДДС объектов экономики</a:t>
            </a:r>
            <a:endParaRPr lang="en-US" sz="600" b="1" ker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defTabSz="6829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>
                <a:solidFill>
                  <a:sysClr val="windowText" lastClr="000000"/>
                </a:solidFill>
                <a:cs typeface="Times New Roman" pitchFamily="18" charset="0"/>
              </a:rPr>
              <a:t>Дорожная сл. (3 чел. 1ед.техн.)</a:t>
            </a:r>
          </a:p>
          <a:p>
            <a:pPr defTabSz="68296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" b="1" kern="0">
                <a:solidFill>
                  <a:sysClr val="windowText" lastClr="000000"/>
                </a:solidFill>
                <a:cs typeface="Times New Roman" pitchFamily="18" charset="0"/>
              </a:rPr>
              <a:t>Электросети  (3 чел.1ед.техн. )</a:t>
            </a:r>
          </a:p>
          <a:p>
            <a:pPr defTabSz="68296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" b="1" kern="0">
                <a:solidFill>
                  <a:sysClr val="windowText" lastClr="000000"/>
                </a:solidFill>
                <a:cs typeface="Times New Roman" pitchFamily="18" charset="0"/>
              </a:rPr>
              <a:t>Электросети «Щит управления» (1 чел.)</a:t>
            </a:r>
          </a:p>
          <a:p>
            <a:pPr defTabSz="68296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600" b="1" kern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55" name="Rectangle 699"/>
          <p:cNvSpPr>
            <a:spLocks noChangeArrowheads="1"/>
          </p:cNvSpPr>
          <p:nvPr/>
        </p:nvSpPr>
        <p:spPr bwMode="auto">
          <a:xfrm>
            <a:off x="533400" y="3760789"/>
            <a:ext cx="1313184" cy="454705"/>
          </a:xfrm>
          <a:prstGeom prst="rect">
            <a:avLst/>
          </a:prstGeom>
          <a:solidFill>
            <a:srgbClr val="CC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 dirty="0">
                <a:solidFill>
                  <a:sysClr val="windowText" lastClr="000000"/>
                </a:solidFill>
                <a:cs typeface="Times New Roman" pitchFamily="18" charset="0"/>
              </a:rPr>
              <a:t>ОГБУЗ </a:t>
            </a:r>
            <a:r>
              <a:rPr lang="ru-RU" sz="600" b="1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«РБ </a:t>
            </a:r>
            <a:r>
              <a:rPr lang="ru-RU" sz="600" b="1" kern="0" dirty="0">
                <a:solidFill>
                  <a:sysClr val="windowText" lastClr="000000"/>
                </a:solidFill>
                <a:cs typeface="Times New Roman" pitchFamily="18" charset="0"/>
              </a:rPr>
              <a:t>пос. Мама»</a:t>
            </a:r>
          </a:p>
        </p:txBody>
      </p:sp>
      <p:sp>
        <p:nvSpPr>
          <p:cNvPr id="56" name="Rectangle 700"/>
          <p:cNvSpPr>
            <a:spLocks noChangeArrowheads="1"/>
          </p:cNvSpPr>
          <p:nvPr/>
        </p:nvSpPr>
        <p:spPr bwMode="auto">
          <a:xfrm>
            <a:off x="1858867" y="3709761"/>
            <a:ext cx="1311956" cy="454706"/>
          </a:xfrm>
          <a:prstGeom prst="rect">
            <a:avLst/>
          </a:prstGeom>
          <a:solidFill>
            <a:srgbClr val="CC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>
                <a:solidFill>
                  <a:sysClr val="windowText" lastClr="000000"/>
                </a:solidFill>
                <a:cs typeface="Times New Roman" pitchFamily="18" charset="0"/>
              </a:rPr>
              <a:t>Администрация Мамско-Чуйского  района</a:t>
            </a:r>
          </a:p>
        </p:txBody>
      </p:sp>
      <p:sp>
        <p:nvSpPr>
          <p:cNvPr id="57" name="Rectangle 701"/>
          <p:cNvSpPr>
            <a:spLocks noChangeArrowheads="1"/>
          </p:cNvSpPr>
          <p:nvPr/>
        </p:nvSpPr>
        <p:spPr bwMode="auto">
          <a:xfrm>
            <a:off x="3191706" y="3709761"/>
            <a:ext cx="1313184" cy="454706"/>
          </a:xfrm>
          <a:prstGeom prst="rect">
            <a:avLst/>
          </a:prstGeom>
          <a:solidFill>
            <a:srgbClr val="CC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kern="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 dirty="0">
                <a:solidFill>
                  <a:sysClr val="windowText" lastClr="000000"/>
                </a:solidFill>
                <a:cs typeface="Times New Roman" pitchFamily="18" charset="0"/>
              </a:rPr>
              <a:t>Отделение полиции «Дислокация п.г.т. Мама» МО МВД РФ «</a:t>
            </a:r>
            <a:r>
              <a:rPr lang="ru-RU" sz="600" b="1" kern="0" dirty="0" err="1">
                <a:solidFill>
                  <a:sysClr val="windowText" lastClr="000000"/>
                </a:solidFill>
                <a:cs typeface="Times New Roman" pitchFamily="18" charset="0"/>
              </a:rPr>
              <a:t>Бодайбинский</a:t>
            </a:r>
            <a:r>
              <a:rPr lang="ru-RU" sz="600" b="1" kern="0" dirty="0">
                <a:solidFill>
                  <a:sysClr val="windowText" lastClr="000000"/>
                </a:solidFill>
                <a:cs typeface="Times New Roman" pitchFamily="18" charset="0"/>
              </a:rPr>
              <a:t>»</a:t>
            </a:r>
          </a:p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kern="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58" name="Rectangle 702"/>
          <p:cNvSpPr>
            <a:spLocks noChangeArrowheads="1"/>
          </p:cNvSpPr>
          <p:nvPr/>
        </p:nvSpPr>
        <p:spPr bwMode="auto">
          <a:xfrm>
            <a:off x="4502432" y="3719967"/>
            <a:ext cx="1283702" cy="454705"/>
          </a:xfrm>
          <a:prstGeom prst="rect">
            <a:avLst/>
          </a:prstGeom>
          <a:solidFill>
            <a:srgbClr val="CC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>
                <a:solidFill>
                  <a:sysClr val="windowText" lastClr="000000"/>
                </a:solidFill>
                <a:cs typeface="Times New Roman" pitchFamily="18" charset="0"/>
              </a:rPr>
              <a:t>Филиал «Мамско-Чуйские  электросети»</a:t>
            </a:r>
          </a:p>
        </p:txBody>
      </p:sp>
      <p:sp>
        <p:nvSpPr>
          <p:cNvPr id="59" name="Rectangle 705"/>
          <p:cNvSpPr>
            <a:spLocks noChangeArrowheads="1"/>
          </p:cNvSpPr>
          <p:nvPr/>
        </p:nvSpPr>
        <p:spPr bwMode="auto">
          <a:xfrm>
            <a:off x="1388382" y="4269922"/>
            <a:ext cx="1313184" cy="530678"/>
          </a:xfrm>
          <a:prstGeom prst="rect">
            <a:avLst/>
          </a:prstGeom>
          <a:solidFill>
            <a:srgbClr val="CC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 dirty="0" err="1" smtClean="0">
                <a:solidFill>
                  <a:sysClr val="windowText" lastClr="000000"/>
                </a:solidFill>
                <a:cs typeface="Times New Roman" pitchFamily="18" charset="0"/>
              </a:rPr>
              <a:t>Бодайбинский</a:t>
            </a:r>
            <a:r>
              <a:rPr lang="ru-RU" sz="600" b="1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 филиал </a:t>
            </a:r>
            <a:r>
              <a:rPr lang="ru-RU" sz="600" b="1" kern="0" dirty="0">
                <a:solidFill>
                  <a:sysClr val="windowText" lastClr="000000"/>
                </a:solidFill>
                <a:cs typeface="Times New Roman" pitchFamily="18" charset="0"/>
              </a:rPr>
              <a:t>«ДСИО»</a:t>
            </a:r>
          </a:p>
        </p:txBody>
      </p:sp>
      <p:sp>
        <p:nvSpPr>
          <p:cNvPr id="60" name="Rectangle 706"/>
          <p:cNvSpPr>
            <a:spLocks noChangeArrowheads="1"/>
          </p:cNvSpPr>
          <p:nvPr/>
        </p:nvSpPr>
        <p:spPr bwMode="auto">
          <a:xfrm>
            <a:off x="2880914" y="4239306"/>
            <a:ext cx="1275103" cy="530678"/>
          </a:xfrm>
          <a:prstGeom prst="rect">
            <a:avLst/>
          </a:prstGeom>
          <a:solidFill>
            <a:srgbClr val="CC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" b="1" kern="0">
                <a:solidFill>
                  <a:sysClr val="windowText" lastClr="000000"/>
                </a:solidFill>
                <a:cs typeface="Times New Roman" pitchFamily="18" charset="0"/>
              </a:rPr>
              <a:t>Районная ветеринарная Станция по борьбе с болезнями животных</a:t>
            </a:r>
          </a:p>
        </p:txBody>
      </p:sp>
      <p:sp>
        <p:nvSpPr>
          <p:cNvPr id="61" name="Rectangle 709"/>
          <p:cNvSpPr>
            <a:spLocks noChangeArrowheads="1"/>
          </p:cNvSpPr>
          <p:nvPr/>
        </p:nvSpPr>
        <p:spPr bwMode="auto">
          <a:xfrm>
            <a:off x="7330262" y="4269922"/>
            <a:ext cx="1293530" cy="530678"/>
          </a:xfrm>
          <a:prstGeom prst="rect">
            <a:avLst/>
          </a:prstGeom>
          <a:solidFill>
            <a:srgbClr val="CC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>
                <a:solidFill>
                  <a:sysClr val="windowText" lastClr="000000"/>
                </a:solidFill>
                <a:cs typeface="Times New Roman" pitchFamily="18" charset="0"/>
              </a:rPr>
              <a:t>Участок №17 п. Мама «Ростелеком»</a:t>
            </a:r>
          </a:p>
        </p:txBody>
      </p:sp>
      <p:sp>
        <p:nvSpPr>
          <p:cNvPr id="62" name="Rectangle 745"/>
          <p:cNvSpPr>
            <a:spLocks noChangeArrowheads="1"/>
          </p:cNvSpPr>
          <p:nvPr/>
        </p:nvSpPr>
        <p:spPr bwMode="auto">
          <a:xfrm>
            <a:off x="5843870" y="3685949"/>
            <a:ext cx="2185364" cy="538616"/>
          </a:xfrm>
          <a:prstGeom prst="rect">
            <a:avLst/>
          </a:prstGeom>
          <a:solidFill>
            <a:srgbClr val="CC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>
                <a:solidFill>
                  <a:sysClr val="windowText" lastClr="000000"/>
                </a:solidFill>
                <a:cs typeface="Times New Roman" pitchFamily="18" charset="0"/>
              </a:rPr>
              <a:t>Филиал ФГУЗ «Центр гигиены и эпидемиологиии Иркутской области в городе Бодайбо,  в Бодайбинском и в Мамско-Чуйском районах</a:t>
            </a:r>
          </a:p>
        </p:txBody>
      </p:sp>
      <p:sp>
        <p:nvSpPr>
          <p:cNvPr id="63" name="Rectangle 757"/>
          <p:cNvSpPr>
            <a:spLocks noChangeArrowheads="1"/>
          </p:cNvSpPr>
          <p:nvPr/>
        </p:nvSpPr>
        <p:spPr bwMode="auto">
          <a:xfrm>
            <a:off x="8141020" y="3714297"/>
            <a:ext cx="1313184" cy="453571"/>
          </a:xfrm>
          <a:prstGeom prst="rect">
            <a:avLst/>
          </a:prstGeom>
          <a:solidFill>
            <a:srgbClr val="CC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ker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>
                <a:solidFill>
                  <a:sysClr val="windowText" lastClr="000000"/>
                </a:solidFill>
                <a:cs typeface="Times New Roman" pitchFamily="18" charset="0"/>
              </a:rPr>
              <a:t>Иркутский филиал «метеоагенства росгидромета»</a:t>
            </a:r>
          </a:p>
        </p:txBody>
      </p:sp>
      <p:sp>
        <p:nvSpPr>
          <p:cNvPr id="64" name="Rectangle 765"/>
          <p:cNvSpPr>
            <a:spLocks noChangeArrowheads="1"/>
          </p:cNvSpPr>
          <p:nvPr/>
        </p:nvSpPr>
        <p:spPr bwMode="auto">
          <a:xfrm>
            <a:off x="4367306" y="4255181"/>
            <a:ext cx="1213681" cy="530678"/>
          </a:xfrm>
          <a:prstGeom prst="rect">
            <a:avLst/>
          </a:prstGeom>
          <a:solidFill>
            <a:srgbClr val="CC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 dirty="0">
                <a:solidFill>
                  <a:sysClr val="windowText" lastClr="000000"/>
                </a:solidFill>
                <a:cs typeface="Times New Roman" pitchFamily="18" charset="0"/>
              </a:rPr>
              <a:t>ООО </a:t>
            </a:r>
            <a:r>
              <a:rPr lang="ru-RU" sz="600" b="1" kern="0" dirty="0" err="1" smtClean="0">
                <a:solidFill>
                  <a:sysClr val="windowText" lastClr="000000"/>
                </a:solidFill>
                <a:cs typeface="Times New Roman" pitchFamily="18" charset="0"/>
              </a:rPr>
              <a:t>Теплоресурс</a:t>
            </a:r>
            <a:r>
              <a:rPr lang="ru-RU" sz="600" b="1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» </a:t>
            </a:r>
            <a:endParaRPr lang="ru-RU" sz="600" b="1" kern="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68" name="Rectangle 712"/>
          <p:cNvSpPr>
            <a:spLocks noChangeArrowheads="1"/>
          </p:cNvSpPr>
          <p:nvPr/>
        </p:nvSpPr>
        <p:spPr bwMode="auto">
          <a:xfrm>
            <a:off x="494941" y="5104493"/>
            <a:ext cx="1313184" cy="616857"/>
          </a:xfrm>
          <a:prstGeom prst="rect">
            <a:avLst/>
          </a:prstGeom>
          <a:solidFill>
            <a:srgbClr val="FFCC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00" b="1" kern="0">
                <a:solidFill>
                  <a:sysClr val="windowText" lastClr="000000"/>
                </a:solidFill>
                <a:cs typeface="Times New Roman" pitchFamily="18" charset="0"/>
              </a:rPr>
              <a:t>бригада скорой мед. помощи  </a:t>
            </a:r>
          </a:p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kern="0">
                <a:solidFill>
                  <a:sysClr val="windowText" lastClr="000000"/>
                </a:solidFill>
                <a:cs typeface="Times New Roman" pitchFamily="18" charset="0"/>
              </a:rPr>
              <a:t>(3 чел. 1 ед. техники)</a:t>
            </a:r>
          </a:p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00" b="1" kern="0">
                <a:solidFill>
                  <a:sysClr val="windowText" lastClr="000000"/>
                </a:solidFill>
                <a:cs typeface="Times New Roman" pitchFamily="18" charset="0"/>
              </a:rPr>
              <a:t>районная больница </a:t>
            </a:r>
          </a:p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kern="0">
                <a:solidFill>
                  <a:sysClr val="windowText" lastClr="000000"/>
                </a:solidFill>
                <a:cs typeface="Times New Roman" pitchFamily="18" charset="0"/>
              </a:rPr>
              <a:t>(коек: взросл./детей-42/8)</a:t>
            </a:r>
          </a:p>
        </p:txBody>
      </p:sp>
      <p:sp>
        <p:nvSpPr>
          <p:cNvPr id="69" name="Rectangle 714"/>
          <p:cNvSpPr>
            <a:spLocks noChangeArrowheads="1"/>
          </p:cNvSpPr>
          <p:nvPr/>
        </p:nvSpPr>
        <p:spPr bwMode="auto">
          <a:xfrm>
            <a:off x="3581967" y="5124904"/>
            <a:ext cx="1313184" cy="616857"/>
          </a:xfrm>
          <a:prstGeom prst="rect">
            <a:avLst/>
          </a:prstGeom>
          <a:solidFill>
            <a:srgbClr val="FFCC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kern="0">
                <a:solidFill>
                  <a:sysClr val="windowText" lastClr="000000"/>
                </a:solidFill>
                <a:cs typeface="Times New Roman" pitchFamily="18" charset="0"/>
              </a:rPr>
              <a:t>служба охраны общественного порядка </a:t>
            </a:r>
          </a:p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kern="0">
                <a:solidFill>
                  <a:sysClr val="windowText" lastClr="000000"/>
                </a:solidFill>
                <a:cs typeface="Times New Roman" pitchFamily="18" charset="0"/>
              </a:rPr>
              <a:t>(4 чел., 2 ед.тех.)</a:t>
            </a:r>
          </a:p>
        </p:txBody>
      </p:sp>
      <p:sp>
        <p:nvSpPr>
          <p:cNvPr id="70" name="Rectangle 715"/>
          <p:cNvSpPr>
            <a:spLocks noChangeArrowheads="1"/>
          </p:cNvSpPr>
          <p:nvPr/>
        </p:nvSpPr>
        <p:spPr bwMode="auto">
          <a:xfrm>
            <a:off x="5024135" y="5124904"/>
            <a:ext cx="1407772" cy="616857"/>
          </a:xfrm>
          <a:prstGeom prst="rect">
            <a:avLst/>
          </a:prstGeom>
          <a:solidFill>
            <a:srgbClr val="FFCC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kern="0" dirty="0">
                <a:solidFill>
                  <a:sysClr val="windowText" lastClr="000000"/>
                </a:solidFill>
                <a:cs typeface="Times New Roman" pitchFamily="18" charset="0"/>
              </a:rPr>
              <a:t>аварийно-восстановительная </a:t>
            </a:r>
          </a:p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kern="0" dirty="0">
                <a:solidFill>
                  <a:sysClr val="windowText" lastClr="000000"/>
                </a:solidFill>
                <a:cs typeface="Times New Roman" pitchFamily="18" charset="0"/>
              </a:rPr>
              <a:t>бригада – 3 (15чел., 4 ед. тех)</a:t>
            </a:r>
          </a:p>
        </p:txBody>
      </p:sp>
      <p:sp>
        <p:nvSpPr>
          <p:cNvPr id="71" name="Rectangle 716"/>
          <p:cNvSpPr>
            <a:spLocks noChangeArrowheads="1"/>
          </p:cNvSpPr>
          <p:nvPr/>
        </p:nvSpPr>
        <p:spPr bwMode="auto">
          <a:xfrm>
            <a:off x="1347466" y="5833609"/>
            <a:ext cx="1315640" cy="436562"/>
          </a:xfrm>
          <a:prstGeom prst="rect">
            <a:avLst/>
          </a:prstGeom>
          <a:solidFill>
            <a:srgbClr val="FFCC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kern="0" dirty="0">
                <a:solidFill>
                  <a:sysClr val="windowText" lastClr="000000"/>
                </a:solidFill>
                <a:cs typeface="Times New Roman" pitchFamily="18" charset="0"/>
              </a:rPr>
              <a:t>дорожно-восстановительная бригада (4 чел. 1 ед. тех.)</a:t>
            </a:r>
          </a:p>
        </p:txBody>
      </p:sp>
      <p:sp>
        <p:nvSpPr>
          <p:cNvPr id="72" name="Rectangle 720"/>
          <p:cNvSpPr>
            <a:spLocks noChangeArrowheads="1"/>
          </p:cNvSpPr>
          <p:nvPr/>
        </p:nvSpPr>
        <p:spPr bwMode="auto">
          <a:xfrm>
            <a:off x="7300403" y="5843814"/>
            <a:ext cx="1314412" cy="436563"/>
          </a:xfrm>
          <a:prstGeom prst="rect">
            <a:avLst/>
          </a:prstGeom>
          <a:solidFill>
            <a:srgbClr val="FFCC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kern="0">
                <a:solidFill>
                  <a:srgbClr val="000000"/>
                </a:solidFill>
                <a:cs typeface="Times New Roman" pitchFamily="18" charset="0"/>
              </a:rPr>
              <a:t>бригада связи (6 чел. 1 ед. тех.)</a:t>
            </a:r>
          </a:p>
        </p:txBody>
      </p:sp>
      <p:sp>
        <p:nvSpPr>
          <p:cNvPr id="74" name="Line 728"/>
          <p:cNvSpPr>
            <a:spLocks noChangeShapeType="1"/>
          </p:cNvSpPr>
          <p:nvPr/>
        </p:nvSpPr>
        <p:spPr bwMode="auto">
          <a:xfrm>
            <a:off x="897864" y="4209823"/>
            <a:ext cx="0" cy="918482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kern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75" name="Line 730"/>
          <p:cNvSpPr>
            <a:spLocks noChangeShapeType="1"/>
          </p:cNvSpPr>
          <p:nvPr/>
        </p:nvSpPr>
        <p:spPr bwMode="auto">
          <a:xfrm>
            <a:off x="4256371" y="4209823"/>
            <a:ext cx="0" cy="918482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kern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76" name="Line 731"/>
          <p:cNvSpPr>
            <a:spLocks noChangeShapeType="1"/>
          </p:cNvSpPr>
          <p:nvPr/>
        </p:nvSpPr>
        <p:spPr bwMode="auto">
          <a:xfrm>
            <a:off x="5734163" y="4209823"/>
            <a:ext cx="0" cy="918482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kern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77" name="Line 732"/>
          <p:cNvSpPr>
            <a:spLocks noChangeShapeType="1"/>
          </p:cNvSpPr>
          <p:nvPr/>
        </p:nvSpPr>
        <p:spPr bwMode="auto">
          <a:xfrm>
            <a:off x="1998530" y="4840287"/>
            <a:ext cx="0" cy="1000125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kern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78" name="Line 736"/>
          <p:cNvSpPr>
            <a:spLocks noChangeShapeType="1"/>
          </p:cNvSpPr>
          <p:nvPr/>
        </p:nvSpPr>
        <p:spPr bwMode="auto">
          <a:xfrm>
            <a:off x="7955151" y="4838020"/>
            <a:ext cx="0" cy="1000125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kern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79" name="Line 747"/>
          <p:cNvSpPr>
            <a:spLocks noChangeShapeType="1"/>
          </p:cNvSpPr>
          <p:nvPr/>
        </p:nvSpPr>
        <p:spPr bwMode="auto">
          <a:xfrm>
            <a:off x="7218098" y="4213224"/>
            <a:ext cx="0" cy="2621643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kern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80" name="Line 754"/>
          <p:cNvSpPr>
            <a:spLocks noChangeShapeType="1"/>
          </p:cNvSpPr>
          <p:nvPr/>
        </p:nvSpPr>
        <p:spPr bwMode="auto">
          <a:xfrm>
            <a:off x="3204841" y="4813073"/>
            <a:ext cx="24569" cy="200025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kern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83" name="Line 759"/>
          <p:cNvSpPr>
            <a:spLocks noChangeShapeType="1"/>
          </p:cNvSpPr>
          <p:nvPr/>
        </p:nvSpPr>
        <p:spPr bwMode="auto">
          <a:xfrm>
            <a:off x="8855585" y="4199617"/>
            <a:ext cx="0" cy="2648857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kern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84" name="Rectangle 760"/>
          <p:cNvSpPr>
            <a:spLocks noChangeArrowheads="1"/>
          </p:cNvSpPr>
          <p:nvPr/>
        </p:nvSpPr>
        <p:spPr bwMode="auto">
          <a:xfrm>
            <a:off x="4085621" y="6245224"/>
            <a:ext cx="1313184" cy="610053"/>
          </a:xfrm>
          <a:prstGeom prst="rect">
            <a:avLst/>
          </a:prstGeom>
          <a:solidFill>
            <a:srgbClr val="FFCC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00" b="1" kern="0">
                <a:solidFill>
                  <a:sysClr val="windowText" lastClr="000000"/>
                </a:solidFill>
                <a:cs typeface="Times New Roman" pitchFamily="18" charset="0"/>
              </a:rPr>
              <a:t>коммунально-технические бригада водоотведения</a:t>
            </a:r>
          </a:p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kern="0">
                <a:solidFill>
                  <a:sysClr val="windowText" lastClr="000000"/>
                </a:solidFill>
                <a:cs typeface="Times New Roman" pitchFamily="18" charset="0"/>
              </a:rPr>
              <a:t>(Всего: 3 чел. 1ед.тех.)</a:t>
            </a:r>
          </a:p>
        </p:txBody>
      </p:sp>
      <p:sp>
        <p:nvSpPr>
          <p:cNvPr id="87" name="Line 766"/>
          <p:cNvSpPr>
            <a:spLocks noChangeShapeType="1"/>
          </p:cNvSpPr>
          <p:nvPr/>
        </p:nvSpPr>
        <p:spPr bwMode="auto">
          <a:xfrm>
            <a:off x="4938146" y="4839154"/>
            <a:ext cx="24569" cy="980849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kern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73" name="Rectangle 727"/>
          <p:cNvSpPr>
            <a:spLocks noChangeArrowheads="1"/>
          </p:cNvSpPr>
          <p:nvPr/>
        </p:nvSpPr>
        <p:spPr bwMode="auto">
          <a:xfrm>
            <a:off x="6557206" y="6477000"/>
            <a:ext cx="1313184" cy="488723"/>
          </a:xfrm>
          <a:prstGeom prst="rect">
            <a:avLst/>
          </a:prstGeom>
          <a:solidFill>
            <a:srgbClr val="99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00" b="1" kern="0">
                <a:solidFill>
                  <a:sysClr val="windowText" lastClr="000000"/>
                </a:solidFill>
                <a:cs typeface="Times New Roman" pitchFamily="18" charset="0"/>
              </a:rPr>
              <a:t>группа санитарно-эпидемиологического контроля (2 чел. 1 ед. тех.)</a:t>
            </a:r>
          </a:p>
        </p:txBody>
      </p:sp>
      <p:sp>
        <p:nvSpPr>
          <p:cNvPr id="81" name="Rectangle 755"/>
          <p:cNvSpPr>
            <a:spLocks noChangeArrowheads="1"/>
          </p:cNvSpPr>
          <p:nvPr/>
        </p:nvSpPr>
        <p:spPr bwMode="auto">
          <a:xfrm>
            <a:off x="2007129" y="6324600"/>
            <a:ext cx="1584665" cy="488724"/>
          </a:xfrm>
          <a:prstGeom prst="rect">
            <a:avLst/>
          </a:prstGeom>
          <a:solidFill>
            <a:srgbClr val="99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00" b="1" kern="0">
                <a:solidFill>
                  <a:sysClr val="windowText" lastClr="000000"/>
                </a:solidFill>
                <a:cs typeface="Times New Roman" pitchFamily="18" charset="0"/>
              </a:rPr>
              <a:t>группа ветеринарного контроля (3 чел. )</a:t>
            </a:r>
          </a:p>
        </p:txBody>
      </p:sp>
      <p:sp>
        <p:nvSpPr>
          <p:cNvPr id="82" name="Rectangle 758"/>
          <p:cNvSpPr>
            <a:spLocks noChangeArrowheads="1"/>
          </p:cNvSpPr>
          <p:nvPr/>
        </p:nvSpPr>
        <p:spPr bwMode="auto">
          <a:xfrm>
            <a:off x="8066938" y="6324600"/>
            <a:ext cx="1311956" cy="674688"/>
          </a:xfrm>
          <a:prstGeom prst="rect">
            <a:avLst/>
          </a:prstGeom>
          <a:solidFill>
            <a:srgbClr val="99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00" b="1" kern="0">
                <a:solidFill>
                  <a:sysClr val="windowText" lastClr="000000"/>
                </a:solidFill>
                <a:cs typeface="Times New Roman" pitchFamily="18" charset="0"/>
              </a:rPr>
              <a:t>Гидрологическая станция</a:t>
            </a:r>
          </a:p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kern="0">
                <a:solidFill>
                  <a:sysClr val="windowText" lastClr="000000"/>
                </a:solidFill>
                <a:cs typeface="Times New Roman" pitchFamily="18" charset="0"/>
              </a:rPr>
              <a:t>                 (</a:t>
            </a:r>
            <a:r>
              <a:rPr lang="ru-RU" sz="700" b="1" kern="0">
                <a:solidFill>
                  <a:sysClr val="windowText" lastClr="000000"/>
                </a:solidFill>
                <a:cs typeface="Times New Roman" pitchFamily="18" charset="0"/>
              </a:rPr>
              <a:t>1 чел.)</a:t>
            </a:r>
          </a:p>
          <a:p>
            <a:pPr marL="40384" lvl="1" defTabSz="1969319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00" b="1" kern="0">
                <a:solidFill>
                  <a:sysClr val="windowText" lastClr="000000"/>
                </a:solidFill>
                <a:cs typeface="Times New Roman" pitchFamily="18" charset="0"/>
              </a:rPr>
              <a:t> Метеостанция (1чел)</a:t>
            </a:r>
          </a:p>
        </p:txBody>
      </p:sp>
    </p:spTree>
    <p:extLst>
      <p:ext uri="{BB962C8B-B14F-4D97-AF65-F5344CB8AC3E}">
        <p14:creationId xmlns:p14="http://schemas.microsoft.com/office/powerpoint/2010/main" val="3741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667292">
            <a:off x="-377880" y="2683352"/>
            <a:ext cx="10653546" cy="144651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107171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8800" b="1" dirty="0">
                <a:solidFill>
                  <a:srgbClr val="FF0000"/>
                </a:solidFill>
                <a:cs typeface="Times New Roman" pitchFamily="18" charset="0"/>
              </a:rPr>
              <a:t>      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"/>
            <a:ext cx="9906000" cy="1145365"/>
          </a:xfrm>
          <a:prstGeom prst="rect">
            <a:avLst/>
          </a:prstGeom>
        </p:spPr>
        <p:txBody>
          <a:bodyPr vert="horz" lIns="107191" tIns="53594" rIns="107191" bIns="53594" rtlCol="0" anchor="ctr">
            <a:noAutofit/>
          </a:bodyPr>
          <a:lstStyle/>
          <a:p>
            <a:pPr defTabSz="124165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300" b="1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ВНЕДРЕНИЕ И РАЗВИТИЕ АПК «БЕЗОПАСНЫЙ ГОРОД» </a:t>
            </a:r>
            <a:br>
              <a:rPr lang="ru-RU" sz="2300" b="1" dirty="0">
                <a:solidFill>
                  <a:srgbClr val="FFFF00"/>
                </a:solidFill>
                <a:ea typeface="+mj-ea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cs typeface="Times New Roman" pitchFamily="18" charset="0"/>
              </a:rPr>
              <a:t>МАМСКО-ЧУЙСКОМ РАЙОНЕ</a:t>
            </a:r>
            <a:endParaRPr lang="ru-RU" sz="28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04010"/>
              </p:ext>
            </p:extLst>
          </p:nvPr>
        </p:nvGraphicFramePr>
        <p:xfrm>
          <a:off x="125797" y="980711"/>
          <a:ext cx="9651739" cy="5181916"/>
        </p:xfrm>
        <a:graphic>
          <a:graphicData uri="http://schemas.openxmlformats.org/drawingml/2006/table">
            <a:tbl>
              <a:tblPr/>
              <a:tblGrid>
                <a:gridCol w="1084299"/>
                <a:gridCol w="2091145"/>
                <a:gridCol w="5191808"/>
                <a:gridCol w="1284487"/>
              </a:tblGrid>
              <a:tr h="4935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Функциональный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блок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Функциональное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Функция</a:t>
                      </a: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(выполнено/не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выполнено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6465">
                <a:tc rowSpan="23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населения и муниципальной (коммунальной) инфраструктуры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обеспечения правопорядка и профилактики правонарушений на территории муниципального образования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видеонаблюдения и видеоанализа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позиционирование подвижных объектов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функций информирования и получения отзывов от  населения о работе  представителей территориальных органов федеральных органов исполнительной власти, ответственных за обеспечение общественной безопасности, правопорядка и безопасности среды обитания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9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защиты от чрезвычайных ситуаций природного и техногенного характера и пожаров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мониторинга критически важных, потенциально опасных и социально значимых объектов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8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позиционирования и управления мобильными подразделениями сил РСЧС, привлекаемыми к ликвидации ЧС и пожаров, в том числе, пожарно-спасательными и пожарными подразделениями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7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поддержки принятия решений по предупреждению и ликвидации ЧС природного и техногенного характера, снижению рисков  возникновения ЧС и пожаров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информирования и оповещения населения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7383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безопасности инфраструктуры жилищно-коммунального комплекса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качества работы коммунальных служб и состояния коммунальной инфраструктуры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экстренной связи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66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экстренной связи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безопасности имущественного комплекса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электронного плана города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«дежурного плана города»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принятия решений при управлении муниципальными активами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и профилактику безопасности в социальной сфере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объектов капитального строительства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реестра ремонтных работ на объектах энергетической инфраструктуры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сетей и сооружений водоснабжения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тепловых сетей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дорог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телекоммуникаций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социального реестра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мест обработки и утилизации отходов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природоохранных и рекреационных зон и паркового хозяйства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11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"/>
            <a:ext cx="9906000" cy="1145365"/>
          </a:xfrm>
          <a:prstGeom prst="rect">
            <a:avLst/>
          </a:prstGeom>
        </p:spPr>
        <p:txBody>
          <a:bodyPr vert="horz" lIns="107191" tIns="53594" rIns="107191" bIns="53594" rtlCol="0" anchor="ctr">
            <a:noAutofit/>
          </a:bodyPr>
          <a:lstStyle/>
          <a:p>
            <a:pPr defTabSz="124165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300" b="1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ВНЕДРЕНИЕ И РАЗВИТИЕ АПК «БЕЗОПАСНЫЙ ГОРОД» </a:t>
            </a:r>
            <a:br>
              <a:rPr lang="ru-RU" sz="2300" b="1" dirty="0">
                <a:solidFill>
                  <a:srgbClr val="FFFF00"/>
                </a:solidFill>
                <a:ea typeface="+mj-ea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cs typeface="Times New Roman" pitchFamily="18" charset="0"/>
              </a:rPr>
              <a:t>МАМСКО-ЧУЙСКОМ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РАЙОНЕ</a:t>
            </a:r>
            <a:endParaRPr lang="ru-RU" sz="28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12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" y="1211004"/>
            <a:ext cx="9797346" cy="5098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71439"/>
            <a:ext cx="9906000" cy="981075"/>
          </a:xfrm>
          <a:prstGeom prst="rect">
            <a:avLst/>
          </a:prstGeom>
        </p:spPr>
        <p:txBody>
          <a:bodyPr vert="horz" lIns="107191" tIns="53594" rIns="107191" bIns="53594" rtlCol="0" anchor="ctr">
            <a:normAutofit/>
          </a:bodyPr>
          <a:lstStyle/>
          <a:p>
            <a:pPr defTabSz="1241201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2300" b="1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СВЕДЕНИЯ ПО ОБЕСПЕЧЕНИЮ НАДЕЖНОСТИ ЭЛЕКТРОСНАБЖЕНИЯ </a:t>
            </a:r>
            <a:r>
              <a:rPr lang="ru-RU" sz="2300" b="1" dirty="0" smtClean="0">
                <a:solidFill>
                  <a:srgbClr val="FFFF00"/>
                </a:solidFill>
                <a:ea typeface="+mj-ea"/>
                <a:cs typeface="Times New Roman" pitchFamily="18" charset="0"/>
              </a:rPr>
              <a:t>МКУ «ЕДДС-112»</a:t>
            </a:r>
            <a:endParaRPr lang="ru-RU" sz="2300" b="1" dirty="0">
              <a:solidFill>
                <a:srgbClr val="FFFF00"/>
              </a:solidFill>
              <a:ea typeface="+mj-ea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107" y="1850571"/>
            <a:ext cx="27368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0"/>
          <p:cNvSpPr txBox="1">
            <a:spLocks noChangeArrowheads="1"/>
          </p:cNvSpPr>
          <p:nvPr/>
        </p:nvSpPr>
        <p:spPr bwMode="auto">
          <a:xfrm>
            <a:off x="412750" y="1905000"/>
            <a:ext cx="5616575" cy="2353447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7164" tIns="53585" rIns="107164" bIns="53585">
            <a:spAutoFit/>
          </a:bodyPr>
          <a:lstStyle/>
          <a:p>
            <a:pPr indent="361885" algn="just"/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МКУ «ЕДДС-112» относится 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к</a:t>
            </a:r>
            <a:r>
              <a:rPr lang="ru-RU" sz="1600" dirty="0"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 категории</a:t>
            </a:r>
            <a:r>
              <a:rPr lang="ru-RU" sz="1600" dirty="0"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электроснабжения.</a:t>
            </a:r>
          </a:p>
          <a:p>
            <a:pPr indent="361885" algn="just"/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В качестве резервного источника электропитания 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планируется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1 </a:t>
            </a:r>
            <a:r>
              <a:rPr lang="ru-RU" sz="1600" dirty="0"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cs typeface="Times New Roman" pitchFamily="18" charset="0"/>
              </a:rPr>
              <a:t>дизельгенератор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 (ДЭС) мощность</a:t>
            </a:r>
            <a:r>
              <a:rPr lang="ru-RU" sz="1600" dirty="0">
                <a:cs typeface="Times New Roman" pitchFamily="18" charset="0"/>
              </a:rPr>
              <a:t>ю </a:t>
            </a:r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4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кВт.</a:t>
            </a:r>
          </a:p>
          <a:p>
            <a:pPr indent="361885" algn="just"/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При отсутствии напряжения на основной линии электропитания в течение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10 мин. 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будет</a:t>
            </a: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производиться запуск резервного источника электропитания.</a:t>
            </a:r>
          </a:p>
          <a:p>
            <a:pPr indent="361885" algn="just"/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Время проведения ремонтных работ по восстановлению основной линии электропитания не должно превышать </a:t>
            </a:r>
            <a:r>
              <a:rPr lang="ru-RU" sz="1600" dirty="0">
                <a:cs typeface="Times New Roman" pitchFamily="18" charset="0"/>
              </a:rPr>
              <a:t/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24 часов.</a:t>
            </a:r>
          </a:p>
          <a:p>
            <a:pPr indent="361885" algn="just"/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В наличии 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имеется резервный источник 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бесперебойного 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питания мощностью 35 кВт.</a:t>
            </a:r>
            <a:endParaRPr lang="ru-RU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" name="Picture 2" descr="C:\Documents and Settings\Bulgakov\Рабочий стол\IMG_20130911_160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143" y="4898571"/>
            <a:ext cx="15843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Bulgakov\Рабочий стол\IMG_20130911_160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7212" y="4898571"/>
            <a:ext cx="17287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6"/>
            <a:ext cx="2311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370">
              <a:defRPr/>
            </a:pPr>
            <a:fld id="{2223814D-D344-43C8-A5EE-940EA3C7783A}" type="slidenum">
              <a:rPr lang="ru-RU" smtClean="0">
                <a:solidFill>
                  <a:srgbClr val="FFFF00"/>
                </a:solidFill>
                <a:cs typeface="Arial" charset="0"/>
              </a:rPr>
              <a:pPr defTabSz="1071370">
                <a:defRPr/>
              </a:pPr>
              <a:t>13</a:t>
            </a:fld>
            <a:endParaRPr lang="ru-RU" dirty="0" smtClean="0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1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191" tIns="53594" rIns="107191" bIns="53594" anchor="ctr"/>
          <a:lstStyle/>
          <a:p>
            <a:pPr defTabSz="1241201"/>
            <a:r>
              <a:rPr lang="ru-RU" sz="2300" b="1" dirty="0">
                <a:solidFill>
                  <a:srgbClr val="FFFF00"/>
                </a:solidFill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4" name="Group 51"/>
          <p:cNvGraphicFramePr>
            <a:graphicFrameLocks noGrp="1"/>
          </p:cNvGraphicFramePr>
          <p:nvPr/>
        </p:nvGraphicFramePr>
        <p:xfrm>
          <a:off x="268288" y="836613"/>
          <a:ext cx="9437687" cy="939802"/>
        </p:xfrm>
        <a:graphic>
          <a:graphicData uri="http://schemas.openxmlformats.org/drawingml/2006/table">
            <a:tbl>
              <a:tblPr/>
              <a:tblGrid>
                <a:gridCol w="1731962"/>
                <a:gridCol w="1944688"/>
                <a:gridCol w="1871662"/>
                <a:gridCol w="2016125"/>
                <a:gridCol w="1873250"/>
              </a:tblGrid>
              <a:tr h="287338">
                <a:tc gridSpan="5"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</a:t>
                      </a:r>
                    </a:p>
                  </a:txBody>
                  <a:tcPr marL="5833" marR="5833" marT="583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174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-0</a:t>
                      </a:r>
                    </a:p>
                  </a:txBody>
                  <a:tcPr marL="5833" marR="5833" marT="583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191" tIns="53594" rIns="107191" bIns="53594" anchor="ctr"/>
          <a:lstStyle/>
          <a:p>
            <a:pPr defTabSz="1241201"/>
            <a:r>
              <a:rPr lang="ru-RU" sz="2300" b="1" dirty="0">
                <a:solidFill>
                  <a:srgbClr val="FFFF00"/>
                </a:solidFill>
                <a:cs typeface="Times New Roman" pitchFamily="18" charset="0"/>
              </a:rPr>
              <a:t>СВЕДЕНИЯ О </a:t>
            </a:r>
            <a:r>
              <a:rPr lang="ru-RU" sz="2300" b="1" dirty="0" smtClean="0">
                <a:solidFill>
                  <a:srgbClr val="FFFF00"/>
                </a:solidFill>
                <a:cs typeface="Times New Roman" pitchFamily="18" charset="0"/>
              </a:rPr>
              <a:t>ЧС,</a:t>
            </a:r>
            <a:endParaRPr lang="ru-RU" sz="2300" b="1" dirty="0">
              <a:solidFill>
                <a:srgbClr val="FFFF00"/>
              </a:solidFill>
              <a:cs typeface="Times New Roman" pitchFamily="18" charset="0"/>
            </a:endParaRPr>
          </a:p>
          <a:p>
            <a:pPr defTabSz="1241201"/>
            <a:r>
              <a:rPr lang="ru-RU" sz="2300" b="1" dirty="0">
                <a:solidFill>
                  <a:srgbClr val="FFFF00"/>
                </a:solidFill>
                <a:cs typeface="Times New Roman" pitchFamily="18" charset="0"/>
              </a:rPr>
              <a:t>ПРОИЗОШЕДШИХ НА ТЕРРИТОРИИ  МАМСКО-ЧУЙСКОГО РАЙОНА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8535" y="3284984"/>
            <a:ext cx="9374985" cy="6930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lIns="107183" tIns="53594" rIns="107183" bIns="53594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41908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текущем году на территории 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Мамско-Чуйского района чрезвычайных ситуаций не зарегистрировано.</a:t>
            </a: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191" tIns="53594" rIns="107191" bIns="53594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654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РАБОЧАЯ ДОКУМЕНТАЦИЯ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МКУ «ЕДДС-112»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489504" y="6492876"/>
            <a:ext cx="416496" cy="365125"/>
          </a:xfrm>
          <a:prstGeom prst="rect">
            <a:avLst/>
          </a:prstGeom>
        </p:spPr>
        <p:txBody>
          <a:bodyPr vert="horz" lIns="107191" tIns="53594" rIns="107191" bIns="53594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7190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fld id="{B19B0651-EE4F-4900-A07F-96A6BFA9D0F0}" type="slidenum">
              <a:rPr lang="ru-RU">
                <a:solidFill>
                  <a:schemeClr val="bg2"/>
                </a:solidFill>
                <a:latin typeface="Calibri"/>
              </a:rPr>
              <a:pPr defTabSz="1071903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t>16</a:t>
            </a:fld>
            <a:endParaRPr lang="ru-RU" dirty="0">
              <a:solidFill>
                <a:schemeClr val="bg2"/>
              </a:solidFill>
              <a:latin typeface="Calibri"/>
            </a:endParaRPr>
          </a:p>
        </p:txBody>
      </p:sp>
      <p:pic>
        <p:nvPicPr>
          <p:cNvPr id="14" name="Picture 304" descr="Фото -Никитина Г"/>
          <p:cNvPicPr>
            <a:picLocks noChangeAspect="1" noChangeArrowheads="1"/>
          </p:cNvPicPr>
          <p:nvPr/>
        </p:nvPicPr>
        <p:blipFill rotWithShape="1">
          <a:blip r:embed="rId3" cstate="print"/>
          <a:srcRect l="34746"/>
          <a:stretch/>
        </p:blipFill>
        <p:spPr bwMode="auto">
          <a:xfrm>
            <a:off x="1895475" y="1066800"/>
            <a:ext cx="6096000" cy="5053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0" descr="S7304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632857"/>
            <a:ext cx="7134679" cy="402771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191" tIns="53594" rIns="107191" bIns="53594" anchor="ctr"/>
          <a:lstStyle/>
          <a:p>
            <a:pPr defTabSz="1241201"/>
            <a:r>
              <a:rPr lang="ru-RU" sz="2300" b="1" dirty="0">
                <a:solidFill>
                  <a:srgbClr val="FFFF00"/>
                </a:solidFill>
                <a:cs typeface="Times New Roman" pitchFamily="18" charset="0"/>
              </a:rPr>
              <a:t>РАБОЧИЕ МЕСТА ПЕРСОНАЛА ДЕЖУРНОЙ СМЕНЫ</a:t>
            </a:r>
          </a:p>
          <a:p>
            <a:pPr defTabSz="1241201"/>
            <a:r>
              <a:rPr lang="ru-RU" sz="2300" b="1" dirty="0" smtClean="0">
                <a:solidFill>
                  <a:srgbClr val="FFFF00"/>
                </a:solidFill>
                <a:cs typeface="Times New Roman" pitchFamily="18" charset="0"/>
              </a:rPr>
              <a:t>МКУ «ЕДДС-112»</a:t>
            </a:r>
            <a:endParaRPr lang="ru-RU" sz="23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7594600" y="6492876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191" tIns="53594" rIns="107191" bIns="53594" anchor="ctr"/>
          <a:lstStyle/>
          <a:p>
            <a:pPr algn="r"/>
            <a:fld id="{A202D473-67F0-43C4-9426-8D4811DEF2B2}" type="slidenum">
              <a:rPr lang="ru-RU" sz="1400">
                <a:solidFill>
                  <a:srgbClr val="FFFF00"/>
                </a:solidFill>
                <a:latin typeface="Calibri" pitchFamily="34" charset="0"/>
              </a:rPr>
              <a:pPr algn="r"/>
              <a:t>17</a:t>
            </a:fld>
            <a:endParaRPr lang="ru-RU" sz="1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МЕСТО ОТДЫХА ПЕРСОНАЛА ДЕЖУРНОЙ СМЕНЫ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МКУ «ЕДДС-112»</a:t>
            </a:r>
            <a:endParaRPr lang="ru-RU" sz="2400" dirty="0"/>
          </a:p>
        </p:txBody>
      </p:sp>
      <p:pic>
        <p:nvPicPr>
          <p:cNvPr id="5" name="Содержимое 4" descr="IMG_20200826_135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538" y="2071678"/>
            <a:ext cx="7286676" cy="405448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906000" cy="9017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55" tIns="47876" rIns="95755" bIns="47876" anchor="ctr"/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НОРМАТИВНАЯ ПРАВОВАЯ БАЗА ФУНКЦИОНИРОВАНИЯ</a:t>
            </a:r>
            <a:b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ЕДДС МАМСКО-ЧУЙСКОГО РАЙОНА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7"/>
            <a:ext cx="2311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22441">
              <a:defRPr/>
            </a:pPr>
            <a:fld id="{A323E6EC-2047-421C-B3B9-87C046CB8245}" type="slidenum">
              <a:rPr lang="ru-RU" smtClean="0">
                <a:solidFill>
                  <a:srgbClr val="FFFF00"/>
                </a:solidFill>
                <a:cs typeface="Arial" charset="0"/>
              </a:rPr>
              <a:pPr defTabSz="1122441">
                <a:defRPr/>
              </a:pPr>
              <a:t>2</a:t>
            </a:fld>
            <a:endParaRPr lang="ru-RU" dirty="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061" y="2895600"/>
            <a:ext cx="8667750" cy="9252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indent="485559" algn="just" hangingPunct="1">
              <a:lnSpc>
                <a:spcPct val="100000"/>
              </a:lnSpc>
              <a:buClrTx/>
              <a:buSzTx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утверждении о единой дежурно-диспетчерской службе муниципального образования Мамско-Чуйского района (постановление от 13 октября 2010 года №164);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6061" y="4191000"/>
            <a:ext cx="8667750" cy="9252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indent="485559" algn="just" hangingPunct="1">
              <a:lnSpc>
                <a:spcPct val="100000"/>
              </a:lnSpc>
              <a:buClrTx/>
              <a:buSzTx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Мэра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Мамско-Чуйского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 Иркутской области от 27.08.2010 г. № 137 «О создании единой дежурно-диспетчерской службы МО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Мамско-Чуйского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района»;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6536" y="5410200"/>
            <a:ext cx="8667750" cy="9252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indent="485559" algn="l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мэра района  от 25.01.2010г. № 17 О порядке сбора и обмена информацией по   защите населения и территорий от чрезвычайных ситуаций природного и техногенного характера на территории муниципального образования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Мамско-Чуйского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6536" y="1676400"/>
            <a:ext cx="8667750" cy="9252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indent="485559" algn="just" hangingPunct="1">
              <a:lnSpc>
                <a:spcPct val="100000"/>
              </a:lnSpc>
              <a:buClrTx/>
              <a:buSzTx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Муниципальном Казенном Учреждении «Единая Дежурно-Диспетчерская Служба-112» муниципального образования Мамско-Чуйского района (постановление от 11 декабря 2019 года №104);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906000" cy="9017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55" tIns="47876" rIns="95755" bIns="47876" anchor="ctr"/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РУКОВОДСТВО МУНИЦИПАЛЬНОГО ОБРАЗОВАНИЯ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7"/>
            <a:ext cx="2311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22441">
              <a:defRPr/>
            </a:pPr>
            <a:fld id="{A323E6EC-2047-421C-B3B9-87C046CB8245}" type="slidenum">
              <a:rPr lang="ru-RU" smtClean="0">
                <a:solidFill>
                  <a:srgbClr val="FFFF00"/>
                </a:solidFill>
                <a:cs typeface="Arial" charset="0"/>
              </a:rPr>
              <a:pPr defTabSz="1122441">
                <a:defRPr/>
              </a:pPr>
              <a:t>3</a:t>
            </a:fld>
            <a:endParaRPr lang="ru-RU" dirty="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6400" y="1286281"/>
            <a:ext cx="8073344" cy="120232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defTabSz="929173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Мэр муниципального образования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Мамско-Чуйского района Иркутской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председатель КЧС и ПБ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29173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Морозов Алексей Викторович</a:t>
            </a:r>
          </a:p>
          <a:p>
            <a:pPr defTabSz="929173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сл.тел: 8(39569) 2-12-09,</a:t>
            </a:r>
          </a:p>
          <a:p>
            <a:pPr defTabSz="929173">
              <a:defRPr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cот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тел: 8-964-730-46-03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6852" y="2928934"/>
            <a:ext cx="8073344" cy="122355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defTabSz="1241878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мэра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Хоменко Евгений Николаевич</a:t>
            </a:r>
          </a:p>
          <a:p>
            <a:pPr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8(39569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2-14-04,</a:t>
            </a:r>
          </a:p>
          <a:p>
            <a:pPr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сот. тел: 8-952-636-53-90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80256" y="4572009"/>
            <a:ext cx="8073344" cy="137727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МКУ «ЕДДС – 112»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Новик Иван Александрович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сл.тел: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8(39569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2-11-67,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сот. 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8-952-636-53-70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defRPr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EDDS\Desktop\DSC_0009л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4" y="1286281"/>
            <a:ext cx="1500198" cy="12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IMG_20201210_101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654" y="2928934"/>
            <a:ext cx="1500198" cy="12144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22709" r="21217" b="28484"/>
          <a:stretch/>
        </p:blipFill>
        <p:spPr>
          <a:xfrm>
            <a:off x="166654" y="4596730"/>
            <a:ext cx="1500198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>
          <a:xfrm>
            <a:off x="0" y="0"/>
            <a:ext cx="9906000" cy="1417638"/>
          </a:xfrm>
          <a:prstGeom prst="rect">
            <a:avLst/>
          </a:prstGeom>
          <a:noFill/>
          <a:ln>
            <a:noFill/>
            <a:round/>
          </a:ln>
        </p:spPr>
        <p:txBody>
          <a:bodyPr vert="horz" lIns="107191" tIns="53594" rIns="107191" bIns="53594" rtlCol="0" anchor="ctr">
            <a:normAutofit/>
          </a:bodyPr>
          <a:lstStyle/>
          <a:p>
            <a:pPr defTabSz="1109138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2500" b="1" dirty="0">
                <a:solidFill>
                  <a:srgbClr val="FFFF00"/>
                </a:solidFill>
                <a:ea typeface="+mj-ea"/>
                <a:cs typeface="+mj-cs"/>
              </a:rPr>
              <a:t>КРАТКАЯ ХАРАКТЕРИСТИКА </a:t>
            </a:r>
            <a:br>
              <a:rPr lang="ru-RU" sz="2500" b="1" dirty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ru-RU" sz="2500" b="1" dirty="0">
                <a:solidFill>
                  <a:srgbClr val="FFFF00"/>
                </a:solidFill>
                <a:ea typeface="+mj-ea"/>
                <a:cs typeface="+mj-cs"/>
              </a:rPr>
              <a:t>МАМСКО-ЧУЙСКОГО РАЙОНА</a:t>
            </a:r>
          </a:p>
        </p:txBody>
      </p:sp>
      <p:graphicFrame>
        <p:nvGraphicFramePr>
          <p:cNvPr id="4" name="Group 2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948106"/>
              </p:ext>
            </p:extLst>
          </p:nvPr>
        </p:nvGraphicFramePr>
        <p:xfrm>
          <a:off x="57891" y="1197429"/>
          <a:ext cx="9771909" cy="1492554"/>
        </p:xfrm>
        <a:graphic>
          <a:graphicData uri="http://schemas.openxmlformats.org/drawingml/2006/table">
            <a:tbl>
              <a:tblPr/>
              <a:tblGrid>
                <a:gridCol w="1552309"/>
                <a:gridCol w="1252026"/>
                <a:gridCol w="1072195"/>
                <a:gridCol w="1365692"/>
                <a:gridCol w="887276"/>
                <a:gridCol w="849952"/>
                <a:gridCol w="1504807"/>
                <a:gridCol w="1287652"/>
              </a:tblGrid>
              <a:tr h="27849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Регион</a:t>
                      </a:r>
                    </a:p>
                  </a:txBody>
                  <a:tcPr marL="98694" marR="98694" marT="45559" marB="455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Территория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тыс.кв.км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Население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т.ч.сельское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Районы</a:t>
                      </a: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Города</a:t>
                      </a: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Плотность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нас.на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1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кв.км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Городское насел.%</a:t>
                      </a: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2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Мамско-Чуйский район</a:t>
                      </a:r>
                    </a:p>
                  </a:txBody>
                  <a:tcPr marL="98694" marR="98694" marT="45559" marB="455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43,4</a:t>
                      </a: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4203</a:t>
                      </a: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 чел.</a:t>
                      </a: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0,15</a:t>
                      </a: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8694" marR="98694" marT="45559" marB="455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345">
                <a:tc gridSpan="8">
                  <a:txBody>
                    <a:bodyPr/>
                    <a:lstStyle/>
                    <a:p>
                      <a:pPr rtl="0" eaLnBrk="1" fontAlgn="base" latinLnBrk="0" hangingPunct="1"/>
                      <a:r>
                        <a:rPr lang="ru-RU" sz="800" b="1" i="0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Адрес ЕДДС района:</a:t>
                      </a:r>
                    </a:p>
                    <a:p>
                      <a:pPr rtl="0" eaLnBrk="1" fontAlgn="base" latinLnBrk="0" hangingPunct="1"/>
                      <a:r>
                        <a:rPr lang="ru-RU" sz="800" b="1" i="0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666811, п. Мама Иркутской области, ул.Советская 10</a:t>
                      </a:r>
                    </a:p>
                    <a:p>
                      <a:pPr rtl="0" eaLnBrk="1" fontAlgn="base" latinLnBrk="0" hangingPunct="1"/>
                      <a:r>
                        <a:rPr lang="ru-RU" sz="800" b="1" i="0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Место расположения – 1-й этаж здания администрации района.  Площадь служебной комнаты – 16м2   </a:t>
                      </a:r>
                    </a:p>
                    <a:p>
                      <a:pPr rtl="0" eaLnBrk="1" fontAlgn="base" latinLnBrk="0" hangingPunct="1"/>
                      <a:r>
                        <a:rPr lang="ru-RU" sz="800" b="1" i="0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Электронный адрес ЕДДС:</a:t>
                      </a:r>
                    </a:p>
                    <a:p>
                      <a:pPr rtl="0" eaLnBrk="1" fontAlgn="base" latinLnBrk="0" hangingPunct="1"/>
                      <a:r>
                        <a:rPr lang="ru-RU" sz="800" b="1" i="0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edds_mo_mama@mail.ru , Тел./Факс – (8-39569) 2-12-44</a:t>
                      </a:r>
                    </a:p>
                    <a:p>
                      <a:pPr rtl="0" eaLnBrk="1" fontAlgn="base" latinLnBrk="0" hangingPunct="1"/>
                      <a:endParaRPr lang="ru-RU" sz="800" b="1" i="0" kern="1200" baseline="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eaLnBrk="1" fontAlgn="base" latinLnBrk="0" hangingPunct="1"/>
                      <a:endParaRPr lang="ru-RU" sz="800" b="1" i="0" kern="1200" baseline="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694" marR="98694" marT="45559" marB="455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9" descr="карта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625" y="2743654"/>
            <a:ext cx="6487147" cy="2895146"/>
          </a:xfrm>
          <a:prstGeom prst="rect">
            <a:avLst/>
          </a:prstGeom>
          <a:ln/>
        </p:spPr>
      </p:pic>
      <p:sp>
        <p:nvSpPr>
          <p:cNvPr id="7" name="Text Box 1050"/>
          <p:cNvSpPr txBox="1">
            <a:spLocks noChangeArrowheads="1"/>
          </p:cNvSpPr>
          <p:nvPr/>
        </p:nvSpPr>
        <p:spPr bwMode="auto">
          <a:xfrm>
            <a:off x="6662965" y="3581400"/>
            <a:ext cx="3057435" cy="20574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15" tIns="40106" rIns="80215" bIns="40106" rtlCol="0" anchor="t" anchorCtr="0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75"/>
              </a:spcAft>
            </a:pPr>
            <a:r>
              <a:rPr lang="ru-RU" sz="1050" dirty="0" smtClean="0"/>
              <a:t>Социально </a:t>
            </a:r>
            <a:r>
              <a:rPr lang="ru-RU" sz="1050" dirty="0"/>
              <a:t>значимые объекты/в том числе с круглосуточным пребыванием людей: </a:t>
            </a:r>
          </a:p>
          <a:p>
            <a:pPr algn="l">
              <a:spcAft>
                <a:spcPts val="75"/>
              </a:spcAft>
            </a:pPr>
            <a:r>
              <a:rPr lang="ru-RU" sz="1050" b="0" dirty="0"/>
              <a:t> общеобразовательные школы –4;</a:t>
            </a:r>
          </a:p>
          <a:p>
            <a:pPr algn="l">
              <a:spcAft>
                <a:spcPts val="75"/>
              </a:spcAft>
            </a:pPr>
            <a:r>
              <a:rPr lang="ru-RU" sz="1050" b="0" dirty="0"/>
              <a:t> детские сады –5;</a:t>
            </a:r>
          </a:p>
          <a:p>
            <a:pPr algn="l">
              <a:spcAft>
                <a:spcPts val="75"/>
              </a:spcAft>
            </a:pPr>
            <a:r>
              <a:rPr lang="ru-RU" sz="1050" b="0" dirty="0"/>
              <a:t> учреждения здравоохранения –</a:t>
            </a:r>
            <a:r>
              <a:rPr lang="ru-RU" sz="1050" dirty="0" smtClean="0"/>
              <a:t>1</a:t>
            </a:r>
          </a:p>
          <a:p>
            <a:pPr algn="l">
              <a:spcAft>
                <a:spcPts val="75"/>
              </a:spcAft>
            </a:pPr>
            <a:endParaRPr lang="ru-RU" sz="1050" b="0" dirty="0"/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sz="1050" b="0" dirty="0" smtClean="0"/>
              <a:t>Мамско-Чуйский район входит в состав Иркутской области и Сибирского регионального округа Российской Федерации. Граничит с Бодайбинским и Киренским районами, на юге с республикой Бурятией, на севере с республикой Саха-Якутия. Общая протяженность границ района составляет около 569 км</a:t>
            </a:r>
            <a:endParaRPr lang="ru-RU" sz="1050" b="0" dirty="0"/>
          </a:p>
        </p:txBody>
      </p:sp>
      <p:sp>
        <p:nvSpPr>
          <p:cNvPr id="8" name="Text Box 1051"/>
          <p:cNvSpPr txBox="1">
            <a:spLocks noChangeArrowheads="1"/>
          </p:cNvSpPr>
          <p:nvPr/>
        </p:nvSpPr>
        <p:spPr bwMode="auto">
          <a:xfrm>
            <a:off x="6662964" y="2714625"/>
            <a:ext cx="3057436" cy="8382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15" tIns="40106" rIns="80215" bIns="40106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050" b="1" dirty="0"/>
              <a:t>Потенциально опасные объекты: </a:t>
            </a:r>
            <a:r>
              <a:rPr lang="ru-RU" sz="1050" dirty="0"/>
              <a:t>химически опасных – 0;</a:t>
            </a:r>
          </a:p>
          <a:p>
            <a:r>
              <a:rPr lang="ru-RU" sz="1050" dirty="0"/>
              <a:t>взрывопожароопасных – 2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7"/>
            <a:ext cx="2311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22441">
              <a:defRPr/>
            </a:pPr>
            <a:fld id="{A323E6EC-2047-421C-B3B9-87C046CB8245}" type="slidenum">
              <a:rPr lang="ru-RU" smtClean="0">
                <a:solidFill>
                  <a:srgbClr val="FFFF00"/>
                </a:solidFill>
                <a:cs typeface="Arial" charset="0"/>
              </a:rPr>
              <a:pPr defTabSz="1122441">
                <a:defRPr/>
              </a:pPr>
              <a:t>4</a:t>
            </a:fld>
            <a:endParaRPr lang="ru-RU" dirty="0" smtClean="0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667292">
            <a:off x="-377880" y="2683352"/>
            <a:ext cx="10653546" cy="144651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107171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8800" b="1" dirty="0">
                <a:solidFill>
                  <a:srgbClr val="FF0000"/>
                </a:solidFill>
                <a:cs typeface="Times New Roman" pitchFamily="18" charset="0"/>
              </a:rPr>
              <a:t>      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" name="Picture 39" descr="DSCF0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4648200" cy="28194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876800" y="1239838"/>
            <a:ext cx="4953001" cy="1808162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0" tIns="56148" rIns="112300" bIns="56148" anchor="ctr"/>
          <a:lstStyle/>
          <a:p>
            <a:pPr defTabSz="1268774">
              <a:defRPr/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defTabSz="1268774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666811,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Иркутская область, п. Мама,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ул. Советская, д. 10,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68774"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Тел/Факс.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8-39569)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2-12-44</a:t>
            </a:r>
          </a:p>
          <a:p>
            <a:pPr defTabSz="1268774"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850" y="4114801"/>
            <a:ext cx="4654550" cy="2493963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0" tIns="56148" rIns="112300" bIns="56148" anchor="ctr"/>
          <a:lstStyle/>
          <a:p>
            <a:pPr defTabSz="1268774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МКУ «ЕДДС-112»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размещена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здании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администрации района.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68774">
              <a:defRPr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68774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Полезная площадь 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 м.</a:t>
            </a:r>
          </a:p>
          <a:p>
            <a:pPr defTabSz="1268774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 м.</a:t>
            </a:r>
          </a:p>
        </p:txBody>
      </p:sp>
      <p:pic>
        <p:nvPicPr>
          <p:cNvPr id="7" name="Picture 35" descr="C:\Documents and Settings\ЕДДС\Рабочий стол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124200"/>
            <a:ext cx="4953000" cy="348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0" y="0"/>
            <a:ext cx="9906000" cy="1417638"/>
          </a:xfrm>
          <a:prstGeom prst="rect">
            <a:avLst/>
          </a:prstGeom>
          <a:noFill/>
          <a:ln>
            <a:noFill/>
            <a:round/>
          </a:ln>
        </p:spPr>
        <p:txBody>
          <a:bodyPr vert="horz" lIns="107191" tIns="53594" rIns="107191" bIns="53594" rtlCol="0" anchor="ctr">
            <a:normAutofit/>
          </a:bodyPr>
          <a:lstStyle/>
          <a:p>
            <a:pPr defTabSz="1109138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2500" b="1" dirty="0">
                <a:solidFill>
                  <a:srgbClr val="FFFF00"/>
                </a:solidFill>
              </a:rPr>
              <a:t>РАЗМЕЩЕНИЕ ЕДДС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54864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43575" y="5448300"/>
            <a:ext cx="779381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 </a:t>
            </a:r>
            <a:r>
              <a:rPr lang="ru-RU" dirty="0" err="1" smtClean="0"/>
              <a:t>кв.м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7"/>
            <a:ext cx="2311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22441">
              <a:defRPr/>
            </a:pPr>
            <a:fld id="{E3AF8768-46DF-44FD-971D-660DBCB24F26}" type="slidenum">
              <a:rPr lang="ru-RU" smtClean="0">
                <a:solidFill>
                  <a:srgbClr val="FFFF00"/>
                </a:solidFill>
                <a:cs typeface="Arial" charset="0"/>
              </a:rPr>
              <a:pPr defTabSz="1122441">
                <a:defRPr/>
              </a:pPr>
              <a:t>6</a:t>
            </a:fld>
            <a:endParaRPr lang="ru-RU" dirty="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60675" y="1751013"/>
            <a:ext cx="3376614" cy="609600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128243" tIns="66448" rIns="128243" bIns="66448" anchor="ctr"/>
          <a:lstStyle/>
          <a:p>
            <a:pPr defTabSz="427359">
              <a:spcBef>
                <a:spcPts val="1074"/>
              </a:spcBef>
              <a:tabLst>
                <a:tab pos="0" algn="l"/>
                <a:tab pos="425696" algn="l"/>
                <a:tab pos="853055" algn="l"/>
                <a:tab pos="1278751" algn="l"/>
                <a:tab pos="1706109" algn="l"/>
                <a:tab pos="2133468" algn="l"/>
                <a:tab pos="2559164" algn="l"/>
                <a:tab pos="2986523" algn="l"/>
                <a:tab pos="3413882" algn="l"/>
                <a:tab pos="3839578" algn="l"/>
                <a:tab pos="4266936" algn="l"/>
                <a:tab pos="4694295" algn="l"/>
                <a:tab pos="5121653" algn="l"/>
                <a:tab pos="5547349" algn="l"/>
                <a:tab pos="5974708" algn="l"/>
                <a:tab pos="6402067" algn="l"/>
                <a:tab pos="6827763" algn="l"/>
                <a:tab pos="7255122" algn="l"/>
                <a:tab pos="7682480" algn="l"/>
                <a:tab pos="8109839" algn="l"/>
                <a:tab pos="8535535" algn="l"/>
              </a:tabLst>
            </a:pPr>
            <a:r>
              <a:rPr lang="ru-RU" sz="2500" dirty="0">
                <a:solidFill>
                  <a:srgbClr val="FFFFFF"/>
                </a:solidFill>
              </a:rPr>
              <a:t>Начальник ЕДДС (1)</a:t>
            </a:r>
          </a:p>
        </p:txBody>
      </p:sp>
      <p:cxnSp>
        <p:nvCxnSpPr>
          <p:cNvPr id="5" name="Прямая соединительная линия 136"/>
          <p:cNvCxnSpPr>
            <a:cxnSpLocks noChangeShapeType="1"/>
          </p:cNvCxnSpPr>
          <p:nvPr/>
        </p:nvCxnSpPr>
        <p:spPr bwMode="auto">
          <a:xfrm flipV="1">
            <a:off x="4542633" y="2362200"/>
            <a:ext cx="2382" cy="3460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5121275" y="3200400"/>
            <a:ext cx="1641475" cy="476250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0" tIns="56673" rIns="0" bIns="56673" anchor="ctr"/>
          <a:lstStyle/>
          <a:p>
            <a:pPr defTabSz="427359">
              <a:tabLst>
                <a:tab pos="0" algn="l"/>
                <a:tab pos="425696" algn="l"/>
                <a:tab pos="853055" algn="l"/>
                <a:tab pos="1278751" algn="l"/>
                <a:tab pos="1706109" algn="l"/>
                <a:tab pos="2133468" algn="l"/>
                <a:tab pos="2559164" algn="l"/>
                <a:tab pos="2986523" algn="l"/>
                <a:tab pos="3413882" algn="l"/>
                <a:tab pos="3839578" algn="l"/>
                <a:tab pos="4266936" algn="l"/>
                <a:tab pos="4694295" algn="l"/>
                <a:tab pos="5121653" algn="l"/>
                <a:tab pos="5547349" algn="l"/>
                <a:tab pos="5974708" algn="l"/>
                <a:tab pos="6402067" algn="l"/>
                <a:tab pos="6827763" algn="l"/>
                <a:tab pos="7255122" algn="l"/>
                <a:tab pos="7682480" algn="l"/>
                <a:tab pos="8109839" algn="l"/>
                <a:tab pos="8535535" algn="l"/>
              </a:tabLst>
            </a:pPr>
            <a:r>
              <a:rPr lang="ru-RU" sz="1300" dirty="0" smtClean="0">
                <a:solidFill>
                  <a:srgbClr val="FFFFFF"/>
                </a:solidFill>
              </a:rPr>
              <a:t>Оператор системы «112» </a:t>
            </a:r>
            <a:r>
              <a:rPr lang="ru-RU" sz="1300" dirty="0">
                <a:solidFill>
                  <a:srgbClr val="FFFFFF"/>
                </a:solidFill>
              </a:rPr>
              <a:t>(</a:t>
            </a:r>
            <a:r>
              <a:rPr lang="en-US" sz="1300" dirty="0">
                <a:solidFill>
                  <a:srgbClr val="FFFFFF"/>
                </a:solidFill>
              </a:rPr>
              <a:t>5</a:t>
            </a:r>
            <a:r>
              <a:rPr lang="ru-RU" sz="1300" dirty="0">
                <a:solidFill>
                  <a:srgbClr val="FFFFFF"/>
                </a:solidFill>
              </a:rPr>
              <a:t>)</a:t>
            </a:r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2594"/>
              </p:ext>
            </p:extLst>
          </p:nvPr>
        </p:nvGraphicFramePr>
        <p:xfrm>
          <a:off x="200025" y="5229227"/>
          <a:ext cx="9505952" cy="1550035"/>
        </p:xfrm>
        <a:graphic>
          <a:graphicData uri="http://schemas.openxmlformats.org/drawingml/2006/table">
            <a:tbl>
              <a:tblPr/>
              <a:tblGrid>
                <a:gridCol w="676275"/>
                <a:gridCol w="809625"/>
                <a:gridCol w="1103313"/>
                <a:gridCol w="579437"/>
                <a:gridCol w="647700"/>
                <a:gridCol w="865188"/>
                <a:gridCol w="1008063"/>
                <a:gridCol w="1366839"/>
                <a:gridCol w="1225550"/>
                <a:gridCol w="1223962"/>
              </a:tblGrid>
              <a:tr h="434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персоналом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Образование персонала ЕДДС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Обучение персонала ЕДДС (в учебных заведениях, лицензированных на обучение в области ГО и ЧС)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00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 штату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 списку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укомплектованности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высшее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среднее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специальное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персонала с высшим образованием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 персонала, прошедшего обучение, чел.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Планируется обучить до конца текущего года, чел.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персонала, прошедшего обучение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2"/>
            <a:ext cx="9906000" cy="981075"/>
          </a:xfrm>
          <a:prstGeom prst="rect">
            <a:avLst/>
          </a:prstGeom>
        </p:spPr>
        <p:txBody>
          <a:bodyPr vert="horz" lIns="107191" tIns="53594" rIns="107191" bIns="53594" rtlCol="0" anchor="ctr">
            <a:normAutofit/>
          </a:bodyPr>
          <a:lstStyle/>
          <a:p>
            <a:pPr defTabSz="1300368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2400" b="1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ОРГАНИЗАЦИОННО-ШТАТНАЯ СТРУКТУРА</a:t>
            </a:r>
            <a:br>
              <a:rPr lang="ru-RU" sz="2400" b="1" dirty="0">
                <a:solidFill>
                  <a:srgbClr val="FFFF00"/>
                </a:solidFill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ea typeface="+mj-ea"/>
                <a:cs typeface="Times New Roman" pitchFamily="18" charset="0"/>
              </a:rPr>
              <a:t>МКУ «ЕДДС – 112» </a:t>
            </a:r>
            <a:endParaRPr lang="ru-RU" sz="2400" b="1" dirty="0">
              <a:solidFill>
                <a:srgbClr val="FFFF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286000" y="3213100"/>
            <a:ext cx="1641475" cy="476250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0" tIns="56673" rIns="0" bIns="56673" anchor="ctr"/>
          <a:lstStyle/>
          <a:p>
            <a:pPr defTabSz="427359">
              <a:tabLst>
                <a:tab pos="0" algn="l"/>
                <a:tab pos="425696" algn="l"/>
                <a:tab pos="853055" algn="l"/>
                <a:tab pos="1278751" algn="l"/>
                <a:tab pos="1706109" algn="l"/>
                <a:tab pos="2133468" algn="l"/>
                <a:tab pos="2559164" algn="l"/>
                <a:tab pos="2986523" algn="l"/>
                <a:tab pos="3413882" algn="l"/>
                <a:tab pos="3839578" algn="l"/>
                <a:tab pos="4266936" algn="l"/>
                <a:tab pos="4694295" algn="l"/>
                <a:tab pos="5121653" algn="l"/>
                <a:tab pos="5547349" algn="l"/>
                <a:tab pos="5974708" algn="l"/>
                <a:tab pos="6402067" algn="l"/>
                <a:tab pos="6827763" algn="l"/>
                <a:tab pos="7255122" algn="l"/>
                <a:tab pos="7682480" algn="l"/>
                <a:tab pos="8109839" algn="l"/>
                <a:tab pos="8535535" algn="l"/>
              </a:tabLst>
            </a:pPr>
            <a:r>
              <a:rPr lang="ru-RU" sz="1300" dirty="0">
                <a:solidFill>
                  <a:srgbClr val="FFFFFF"/>
                </a:solidFill>
              </a:rPr>
              <a:t>Диспетчер ЕДДС </a:t>
            </a:r>
            <a:r>
              <a:rPr lang="ru-RU" sz="1300" dirty="0" smtClean="0">
                <a:solidFill>
                  <a:srgbClr val="FFFFFF"/>
                </a:solidFill>
              </a:rPr>
              <a:t>(4)</a:t>
            </a:r>
            <a:endParaRPr lang="ru-RU" sz="1300" dirty="0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36"/>
          <p:cNvCxnSpPr>
            <a:cxnSpLocks noChangeShapeType="1"/>
          </p:cNvCxnSpPr>
          <p:nvPr/>
        </p:nvCxnSpPr>
        <p:spPr bwMode="auto">
          <a:xfrm flipH="1">
            <a:off x="3095612" y="3143248"/>
            <a:ext cx="2836864" cy="0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9" name="Прямая соединительная линия 136"/>
          <p:cNvCxnSpPr>
            <a:cxnSpLocks noChangeShapeType="1"/>
            <a:stCxn id="9" idx="0"/>
          </p:cNvCxnSpPr>
          <p:nvPr/>
        </p:nvCxnSpPr>
        <p:spPr bwMode="auto">
          <a:xfrm flipV="1">
            <a:off x="3106738" y="2708277"/>
            <a:ext cx="11114" cy="504823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1" name="Прямая соединительная линия 136"/>
          <p:cNvCxnSpPr>
            <a:cxnSpLocks noChangeShapeType="1"/>
            <a:stCxn id="6" idx="0"/>
          </p:cNvCxnSpPr>
          <p:nvPr/>
        </p:nvCxnSpPr>
        <p:spPr bwMode="auto">
          <a:xfrm flipV="1">
            <a:off x="5942013" y="2708275"/>
            <a:ext cx="4369" cy="49212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809861" y="2500306"/>
            <a:ext cx="3500462" cy="500066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128243" tIns="66448" rIns="128243" bIns="66448" anchor="ctr"/>
          <a:lstStyle/>
          <a:p>
            <a:pPr defTabSz="427359">
              <a:spcBef>
                <a:spcPts val="1074"/>
              </a:spcBef>
              <a:tabLst>
                <a:tab pos="0" algn="l"/>
                <a:tab pos="425696" algn="l"/>
                <a:tab pos="853055" algn="l"/>
                <a:tab pos="1278751" algn="l"/>
                <a:tab pos="1706109" algn="l"/>
                <a:tab pos="2133468" algn="l"/>
                <a:tab pos="2559164" algn="l"/>
                <a:tab pos="2986523" algn="l"/>
                <a:tab pos="3413882" algn="l"/>
                <a:tab pos="3839578" algn="l"/>
                <a:tab pos="4266936" algn="l"/>
                <a:tab pos="4694295" algn="l"/>
                <a:tab pos="5121653" algn="l"/>
                <a:tab pos="5547349" algn="l"/>
                <a:tab pos="5974708" algn="l"/>
                <a:tab pos="6402067" algn="l"/>
                <a:tab pos="6827763" algn="l"/>
                <a:tab pos="7255122" algn="l"/>
                <a:tab pos="7682480" algn="l"/>
                <a:tab pos="8109839" algn="l"/>
                <a:tab pos="8535535" algn="l"/>
              </a:tabLst>
            </a:pPr>
            <a:r>
              <a:rPr lang="ru-RU" sz="2000" dirty="0" smtClean="0">
                <a:solidFill>
                  <a:srgbClr val="FFFFFF"/>
                </a:solidFill>
              </a:rPr>
              <a:t>Ст. оперативный дежурный </a:t>
            </a:r>
            <a:r>
              <a:rPr lang="ru-RU" sz="2000" dirty="0">
                <a:solidFill>
                  <a:srgbClr val="FFFFFF"/>
                </a:solidFill>
              </a:rPr>
              <a:t>ЕДДС (1)</a:t>
            </a:r>
          </a:p>
        </p:txBody>
      </p:sp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7"/>
            <a:ext cx="2311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22441">
              <a:defRPr/>
            </a:pPr>
            <a:r>
              <a:rPr lang="ru-RU" dirty="0" smtClean="0">
                <a:solidFill>
                  <a:srgbClr val="FFFF00"/>
                </a:solidFill>
                <a:cs typeface="Arial" charset="0"/>
              </a:rPr>
              <a:t>6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9906000" cy="981075"/>
          </a:xfrm>
          <a:prstGeom prst="rect">
            <a:avLst/>
          </a:prstGeom>
        </p:spPr>
        <p:txBody>
          <a:bodyPr vert="horz" lIns="107191" tIns="53594" rIns="107191" bIns="53594" rtlCol="0" anchor="ctr">
            <a:normAutofit/>
          </a:bodyPr>
          <a:lstStyle/>
          <a:p>
            <a:pPr defTabSz="1300368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2400" b="1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СОСТАВ ДЕЖУРНОЙ СМЕНЫ </a:t>
            </a:r>
            <a:br>
              <a:rPr lang="ru-RU" sz="2400" b="1" dirty="0">
                <a:solidFill>
                  <a:srgbClr val="FFFF00"/>
                </a:solidFill>
                <a:ea typeface="+mj-ea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ЕДДС </a:t>
            </a:r>
            <a:r>
              <a:rPr lang="ru-RU" sz="2400" b="1" dirty="0" smtClean="0">
                <a:solidFill>
                  <a:srgbClr val="FFFF00"/>
                </a:solidFill>
                <a:ea typeface="+mj-ea"/>
                <a:cs typeface="Times New Roman" pitchFamily="18" charset="0"/>
              </a:rPr>
              <a:t>МАМСКО-ЧУЙСКОГО </a:t>
            </a:r>
            <a:r>
              <a:rPr lang="ru-RU" sz="2400" b="1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РАЙОНА</a:t>
            </a:r>
          </a:p>
        </p:txBody>
      </p:sp>
      <p:graphicFrame>
        <p:nvGraphicFramePr>
          <p:cNvPr id="5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85254"/>
              </p:ext>
            </p:extLst>
          </p:nvPr>
        </p:nvGraphicFramePr>
        <p:xfrm>
          <a:off x="165103" y="1828801"/>
          <a:ext cx="9493250" cy="1507490"/>
        </p:xfrm>
        <a:graphic>
          <a:graphicData uri="http://schemas.openxmlformats.org/drawingml/2006/table">
            <a:tbl>
              <a:tblPr/>
              <a:tblGrid>
                <a:gridCol w="495122"/>
                <a:gridCol w="2217902"/>
                <a:gridCol w="1355733"/>
                <a:gridCol w="1355733"/>
                <a:gridCol w="1355733"/>
                <a:gridCol w="1357294"/>
                <a:gridCol w="1355733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Занимаемая должность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Смена 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Смена 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Смена 3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Смена 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Диспетчер ЕДДС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fontAlgn="base" latinLnBrk="0" hangingPunct="1"/>
                      <a:r>
                        <a:rPr lang="ru-RU" sz="1000" b="0" i="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Захаров Андрей Александрович</a:t>
                      </a:r>
                      <a:endParaRPr lang="ru-RU" sz="1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fontAlgn="base" latinLnBrk="0" hangingPunct="1"/>
                      <a:r>
                        <a:rPr lang="ru-RU" sz="1000" b="0" i="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Королёв Александр Николаевич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fontAlgn="base" latinLnBrk="0" hangingPunct="1"/>
                      <a:r>
                        <a:rPr lang="ru-RU" sz="1000" b="0" i="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Буренко Александр Викторович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Суханов Андрей Юрьевич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Диспетчер – системы 112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fontAlgn="base" latinLnBrk="0" hangingPunct="1"/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Демидов Алексей Сергеевич</a:t>
                      </a:r>
                    </a:p>
                    <a:p>
                      <a:pPr rtl="0" eaLnBrk="1" fontAlgn="base" latinLnBrk="0" hangingPunct="1"/>
                      <a:endParaRPr lang="ru-RU" sz="1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fontAlgn="base" latinLnBrk="0" hangingPunct="1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Верескун Денис Евгеньевич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90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Манышев Роман</a:t>
                      </a:r>
                    </a:p>
                    <a:p>
                      <a:pPr marL="0" marR="0" lvl="0" indent="0" algn="l" defTabSz="107190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Романович</a:t>
                      </a:r>
                    </a:p>
                    <a:p>
                      <a:pPr rtl="0" eaLnBrk="1" fontAlgn="base" latinLnBrk="0" hangingPunct="1"/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90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Сосун Анатолий Павлович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47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Ежедневно на круглосуточное дежурство заступает 2 чел.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32467"/>
              </p:ext>
            </p:extLst>
          </p:nvPr>
        </p:nvGraphicFramePr>
        <p:xfrm>
          <a:off x="165101" y="1066800"/>
          <a:ext cx="9493250" cy="563110"/>
        </p:xfrm>
        <a:graphic>
          <a:graphicData uri="http://schemas.openxmlformats.org/drawingml/2006/table">
            <a:tbl>
              <a:tblPr/>
              <a:tblGrid>
                <a:gridCol w="2051595"/>
                <a:gridCol w="1429263"/>
                <a:gridCol w="1326748"/>
                <a:gridCol w="1283896"/>
                <a:gridCol w="3401748"/>
              </a:tblGrid>
              <a:tr h="563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Начальник МКУ «ЕДДС - 112»</a:t>
                      </a:r>
                    </a:p>
                  </a:txBody>
                  <a:tcPr marL="114733" marR="114733" marT="52955" marB="529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Новик Иван Александрович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Часы дежурства рабочие дни с8.00 до 17.00 обед с 12.00 до 13.00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Выходной: суббота, воскресенье</a:t>
                      </a:r>
                    </a:p>
                  </a:txBody>
                  <a:tcPr marL="114733" marR="114733" marT="52955" marB="529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20" descr="S7304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05201"/>
            <a:ext cx="3937578" cy="2895600"/>
          </a:xfrm>
          <a:prstGeom prst="rect">
            <a:avLst/>
          </a:prstGeom>
          <a:noFill/>
        </p:spPr>
      </p:pic>
      <p:pic>
        <p:nvPicPr>
          <p:cNvPr id="9" name="Picture 44" descr="S7304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198"/>
            <a:ext cx="3937578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7"/>
            <a:ext cx="2311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22441">
              <a:defRPr/>
            </a:pPr>
            <a:fld id="{A323E6EC-2047-421C-B3B9-87C046CB8245}" type="slidenum">
              <a:rPr lang="ru-RU" smtClean="0">
                <a:solidFill>
                  <a:srgbClr val="FFFF00"/>
                </a:solidFill>
                <a:cs typeface="Arial" charset="0"/>
              </a:rPr>
              <a:pPr defTabSz="1122441">
                <a:defRPr/>
              </a:pPr>
              <a:t>8</a:t>
            </a:fld>
            <a:endParaRPr lang="ru-RU" dirty="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2"/>
            <a:ext cx="99060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defTabSz="1300368" hangingPunct="1">
              <a:lnSpc>
                <a:spcPct val="100000"/>
              </a:lnSpc>
              <a:buClrTx/>
              <a:buSzTx/>
              <a:defRPr/>
            </a:pPr>
            <a:r>
              <a:rPr lang="ru-RU" sz="21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ТЕХНИЧЕСКОЕ ОСНАЩЕНИЕ И ПРОГРАММНОЕ ОБЕСПЕЧЕНИЕ </a:t>
            </a:r>
            <a:br>
              <a:rPr lang="ru-RU" sz="21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</a:br>
            <a:r>
              <a:rPr lang="ru-RU" sz="2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МКУ «ЕДДС-112»</a:t>
            </a:r>
            <a:endParaRPr lang="ru-RU" sz="21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Times New Roman" pitchFamily="18" charset="0"/>
            </a:endParaRPr>
          </a:p>
        </p:txBody>
      </p:sp>
      <p:graphicFrame>
        <p:nvGraphicFramePr>
          <p:cNvPr id="16" name="Group 3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28553"/>
              </p:ext>
            </p:extLst>
          </p:nvPr>
        </p:nvGraphicFramePr>
        <p:xfrm>
          <a:off x="5105971" y="914400"/>
          <a:ext cx="4679950" cy="1001553"/>
        </p:xfrm>
        <a:graphic>
          <a:graphicData uri="http://schemas.openxmlformats.org/drawingml/2006/table">
            <a:tbl>
              <a:tblPr/>
              <a:tblGrid>
                <a:gridCol w="360362"/>
                <a:gridCol w="3598863"/>
                <a:gridCol w="720725"/>
              </a:tblGrid>
              <a:tr h="32527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310" marR="12310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Оргтехника (компьютеры, принтеры, сканеры)</a:t>
                      </a:r>
                    </a:p>
                  </a:txBody>
                  <a:tcPr marL="12310" marR="12310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12310" marR="12310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3525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310" marR="12310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Системный блок:</a:t>
                      </a:r>
                    </a:p>
                  </a:txBody>
                  <a:tcPr marL="12310" marR="12310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1 </a:t>
                      </a:r>
                    </a:p>
                  </a:txBody>
                  <a:tcPr marL="12310" marR="12310" marT="13335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3525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2310" marR="12310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Монитор:"Samsung" 710N, 2005 год.</a:t>
                      </a:r>
                    </a:p>
                  </a:txBody>
                  <a:tcPr marL="12310" marR="12310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1 </a:t>
                      </a:r>
                    </a:p>
                  </a:txBody>
                  <a:tcPr marL="12310" marR="12310" marT="13335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3525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12310" marR="12310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Клавиатура: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Genius.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Мышь: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Optical Mouse BW-35.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310" marR="12310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310" marR="12310" marT="13335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3525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12310" marR="12310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Принтер: "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Samsung" SCX-3200 Series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изготовлен 08.02.2011 года.</a:t>
                      </a:r>
                    </a:p>
                  </a:txBody>
                  <a:tcPr marL="12310" marR="12310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310" marR="12310" marT="13335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35255"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__ %</a:t>
                      </a:r>
                    </a:p>
                  </a:txBody>
                  <a:tcPr marL="12310" marR="12310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Group 3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750848"/>
              </p:ext>
            </p:extLst>
          </p:nvPr>
        </p:nvGraphicFramePr>
        <p:xfrm>
          <a:off x="5105971" y="2057400"/>
          <a:ext cx="4679950" cy="649590"/>
        </p:xfrm>
        <a:graphic>
          <a:graphicData uri="http://schemas.openxmlformats.org/drawingml/2006/table">
            <a:tbl>
              <a:tblPr/>
              <a:tblGrid>
                <a:gridCol w="360362"/>
                <a:gridCol w="3598863"/>
                <a:gridCol w="720725"/>
              </a:tblGrid>
              <a:tr h="13525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307" marR="12307" marT="1333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Система видеоконференцсвязи</a:t>
                      </a:r>
                    </a:p>
                  </a:txBody>
                  <a:tcPr marL="12307" marR="12307" marT="1333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12307" marR="12307" marT="1333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909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2307" marR="12307" marT="1333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Установлено ПО 2015 году на ПК ЕДДС: ОС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Windows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XP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Pro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SP3,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Office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2007, и приложение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видеоконфе-ренцсвязи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ЕДДСами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МО (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ooVoo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/LLC-v3.6.9.5/)</a:t>
                      </a:r>
                    </a:p>
                  </a:txBody>
                  <a:tcPr marL="12307" marR="12307" marT="1333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1 </a:t>
                      </a:r>
                    </a:p>
                  </a:txBody>
                  <a:tcPr marL="12307" marR="12307" marT="1333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35250"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__ %</a:t>
                      </a:r>
                    </a:p>
                  </a:txBody>
                  <a:tcPr marL="12307" marR="12307" marT="1333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Group 3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629692"/>
              </p:ext>
            </p:extLst>
          </p:nvPr>
        </p:nvGraphicFramePr>
        <p:xfrm>
          <a:off x="196849" y="914401"/>
          <a:ext cx="4679951" cy="798215"/>
        </p:xfrm>
        <a:graphic>
          <a:graphicData uri="http://schemas.openxmlformats.org/drawingml/2006/table">
            <a:tbl>
              <a:tblPr/>
              <a:tblGrid>
                <a:gridCol w="382588"/>
                <a:gridCol w="3649663"/>
                <a:gridCol w="647700"/>
              </a:tblGrid>
              <a:tr h="2571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307" marR="12307" marT="13339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связи и автоматизации управления, </a:t>
                      </a:r>
                      <a:b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 средства радиосвязи</a:t>
                      </a:r>
                    </a:p>
                  </a:txBody>
                  <a:tcPr marL="12307" marR="12307" marT="13339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12307" marR="12307" marT="13339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352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307" marR="12307" marT="13339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Мобильный телефон "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Samsung"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(Теле-2)</a:t>
                      </a:r>
                    </a:p>
                  </a:txBody>
                  <a:tcPr marL="12307" marR="12307" marT="13339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2307" marR="12307" marT="13339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352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12307" marR="12307" marT="13339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Стационарный телефон МГТС ПАО «Ростелеком»</a:t>
                      </a:r>
                    </a:p>
                  </a:txBody>
                  <a:tcPr marL="12307" marR="12307" marT="13339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1 </a:t>
                      </a:r>
                    </a:p>
                  </a:txBody>
                  <a:tcPr marL="12307" marR="12307" marT="13339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352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12307" marR="12307" marT="13339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Выделенные физические линии управления э/сиренами С-40</a:t>
                      </a:r>
                    </a:p>
                  </a:txBody>
                  <a:tcPr marL="12307" marR="12307" marT="13339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12307" marR="12307" marT="13339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35259"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- 85_ %</a:t>
                      </a:r>
                    </a:p>
                  </a:txBody>
                  <a:tcPr marL="12307" marR="12307" marT="13339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Group 4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45953"/>
              </p:ext>
            </p:extLst>
          </p:nvPr>
        </p:nvGraphicFramePr>
        <p:xfrm>
          <a:off x="196849" y="1981201"/>
          <a:ext cx="4679950" cy="1470015"/>
        </p:xfrm>
        <a:graphic>
          <a:graphicData uri="http://schemas.openxmlformats.org/drawingml/2006/table">
            <a:tbl>
              <a:tblPr/>
              <a:tblGrid>
                <a:gridCol w="306388"/>
                <a:gridCol w="3725862"/>
                <a:gridCol w="647700"/>
              </a:tblGrid>
              <a:tr h="25717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оповещения руководящего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состава и населения</a:t>
                      </a:r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551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АСО-4 другие системы</a:t>
                      </a:r>
                      <a:endParaRPr lang="ru-RU" sz="8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ru-RU" sz="800" dirty="0">
                        <a:solidFill>
                          <a:srgbClr val="000000"/>
                        </a:solidFill>
                      </a:endParaRPr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1551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 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SMS-оповещение (информирование БВК)</a:t>
                      </a:r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ru-RU" sz="800" dirty="0">
                        <a:solidFill>
                          <a:srgbClr val="000000"/>
                        </a:solidFill>
                      </a:endParaRPr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1551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800" dirty="0"/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800"/>
                    </a:p>
                  </a:txBody>
                  <a:tcPr marL="12312" marR="12312" marT="13335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1551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800" dirty="0"/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800"/>
                    </a:p>
                  </a:txBody>
                  <a:tcPr marL="12312" marR="12312" marT="13335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1551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800" dirty="0"/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800" dirty="0"/>
                    </a:p>
                  </a:txBody>
                  <a:tcPr marL="12312" marR="12312" marT="13335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35255"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_ %</a:t>
                      </a:r>
                    </a:p>
                  </a:txBody>
                  <a:tcPr marL="12312" marR="12312" marT="13335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Group 4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430508"/>
              </p:ext>
            </p:extLst>
          </p:nvPr>
        </p:nvGraphicFramePr>
        <p:xfrm>
          <a:off x="5105971" y="3505201"/>
          <a:ext cx="4679950" cy="690241"/>
        </p:xfrm>
        <a:graphic>
          <a:graphicData uri="http://schemas.openxmlformats.org/drawingml/2006/table">
            <a:tbl>
              <a:tblPr/>
              <a:tblGrid>
                <a:gridCol w="360362"/>
                <a:gridCol w="3598863"/>
                <a:gridCol w="720725"/>
              </a:tblGrid>
              <a:tr h="379091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307" marR="12307" marT="13331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регистрации (записи) входящих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 исходящих переговоров, а также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определения номера звонящего абонента</a:t>
                      </a:r>
                    </a:p>
                  </a:txBody>
                  <a:tcPr marL="12307" marR="12307" marT="13331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12307" marR="12307" marT="13331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5557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307" marR="12307" marT="13331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SpRecord A2 (Адаптер, Записи переговоров).</a:t>
                      </a:r>
                    </a:p>
                  </a:txBody>
                  <a:tcPr marL="12307" marR="12307" marT="13331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1 </a:t>
                      </a:r>
                    </a:p>
                  </a:txBody>
                  <a:tcPr marL="12307" marR="12307" marT="13331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55575"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- 100 %</a:t>
                      </a:r>
                    </a:p>
                  </a:txBody>
                  <a:tcPr marL="12307" marR="12307" marT="13331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Group 572"/>
          <p:cNvGraphicFramePr>
            <a:graphicFrameLocks noGrp="1"/>
          </p:cNvGraphicFramePr>
          <p:nvPr/>
        </p:nvGraphicFramePr>
        <p:xfrm>
          <a:off x="3" y="4724400"/>
          <a:ext cx="9905999" cy="1980171"/>
        </p:xfrm>
        <a:graphic>
          <a:graphicData uri="http://schemas.openxmlformats.org/drawingml/2006/table">
            <a:tbl>
              <a:tblPr/>
              <a:tblGrid>
                <a:gridCol w="329648"/>
                <a:gridCol w="1923221"/>
                <a:gridCol w="1061830"/>
                <a:gridCol w="993913"/>
                <a:gridCol w="652670"/>
                <a:gridCol w="748748"/>
                <a:gridCol w="901148"/>
                <a:gridCol w="752062"/>
                <a:gridCol w="791817"/>
                <a:gridCol w="1086678"/>
                <a:gridCol w="664264"/>
              </a:tblGrid>
              <a:tr h="130457"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  <a:r>
                        <a:rPr kumimoji="0" lang="ru-RU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Абонент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Каналы связи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Прямой канал связи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МГТС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ВЦСС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Транкинговая</a:t>
                      </a:r>
                      <a:b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связь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Спутниковая </a:t>
                      </a:r>
                      <a:b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связь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Сотовая </a:t>
                      </a:r>
                      <a:b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связь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Радиосвязь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Интернет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Интранет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ЛВС МЧС России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6588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ЦУКС ГУ МЧС России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канал вышестоящего звена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VPN-канал ТУ П-166М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 линии, (2 стационарных телефона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ПАО «Ростеле-ком»)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 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1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 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канал на приложении видеосвязи 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Voice Engine Version 2.4.2, CiscoIP Communicator 2.1.2.0</a:t>
                      </a: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 ЦУКС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5702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ЕДДС соседних муниципальных образований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 стационарных телефона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ПАО «Ростелеком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 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 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 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 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канал на приложении видеоконфе-ренцсвязи с ЕДДСами МО (ooVoo/LLC-v3.6.9.5/)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3931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ДДС потенциально опасных объектов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 стационарных телефона, факс.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 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 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3931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Объекты с массовым пребыванием людей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 стационарных телефона 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 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 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-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 </a:t>
                      </a: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0800" marR="10800" marT="10800" marB="1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02429"/>
              </p:ext>
            </p:extLst>
          </p:nvPr>
        </p:nvGraphicFramePr>
        <p:xfrm>
          <a:off x="5105400" y="2819400"/>
          <a:ext cx="4680521" cy="56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3240360"/>
                <a:gridCol w="936106"/>
              </a:tblGrid>
              <a:tr h="21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33225"/>
              </p:ext>
            </p:extLst>
          </p:nvPr>
        </p:nvGraphicFramePr>
        <p:xfrm>
          <a:off x="152400" y="3657600"/>
          <a:ext cx="4680521" cy="56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3240360"/>
                <a:gridCol w="936106"/>
              </a:tblGrid>
              <a:tr h="21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667292">
            <a:off x="-377880" y="2683352"/>
            <a:ext cx="10653546" cy="144651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107171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8800" b="1" dirty="0">
                <a:solidFill>
                  <a:srgbClr val="FF0000"/>
                </a:solidFill>
                <a:cs typeface="Times New Roman" pitchFamily="18" charset="0"/>
              </a:rPr>
              <a:t>      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7"/>
            <a:ext cx="2311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22441">
              <a:defRPr/>
            </a:pPr>
            <a:fld id="{E3AF8768-46DF-44FD-971D-660DBCB24F26}" type="slidenum">
              <a:rPr lang="ru-RU" smtClean="0">
                <a:solidFill>
                  <a:srgbClr val="FFFF00"/>
                </a:solidFill>
                <a:cs typeface="Arial" charset="0"/>
              </a:rPr>
              <a:pPr defTabSz="1122441">
                <a:defRPr/>
              </a:pPr>
              <a:t>9</a:t>
            </a:fld>
            <a:endParaRPr lang="ru-RU" dirty="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3" y="116633"/>
            <a:ext cx="9505056" cy="655741"/>
          </a:xfrm>
          <a:prstGeom prst="rect">
            <a:avLst/>
          </a:prstGeom>
          <a:noFill/>
        </p:spPr>
        <p:txBody>
          <a:bodyPr wrap="square" lIns="91423" tIns="45712" rIns="91423" bIns="45712">
            <a:spAutoFit/>
          </a:bodyPr>
          <a:lstStyle/>
          <a:p>
            <a:pPr defTabSz="929173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FF00"/>
                </a:solidFill>
                <a:cs typeface="Times New Roman" pitchFamily="18" charset="0"/>
              </a:rPr>
              <a:t>ОРГАНИЗАЦИЯ МЕЖВЕДОМСТВЕННОГО ВЗАИМОДЕЙСТВИЯ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61362"/>
              </p:ext>
            </p:extLst>
          </p:nvPr>
        </p:nvGraphicFramePr>
        <p:xfrm>
          <a:off x="73668" y="788945"/>
          <a:ext cx="9596474" cy="6022293"/>
        </p:xfrm>
        <a:graphic>
          <a:graphicData uri="http://schemas.openxmlformats.org/drawingml/2006/table">
            <a:tbl>
              <a:tblPr/>
              <a:tblGrid>
                <a:gridCol w="180340"/>
                <a:gridCol w="901703"/>
                <a:gridCol w="2376932"/>
                <a:gridCol w="1135251"/>
                <a:gridCol w="461196"/>
                <a:gridCol w="425766"/>
                <a:gridCol w="709532"/>
                <a:gridCol w="709532"/>
                <a:gridCol w="745008"/>
                <a:gridCol w="957869"/>
                <a:gridCol w="993345"/>
              </a:tblGrid>
              <a:tr h="193678"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ФОИВ и другие ведомства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Структурное подразделение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Орган повседневного управления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Конференцсвязь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Наличие нормативной базы взаимодействия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Состояние информационно-технического взаимодействия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9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ВКС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аудио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Соглашения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Регламенты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Алгоритм (инструкции)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Наличие информационных систем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Доступ ЕДДС к информационным системам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127595">
                <a:tc gridSpan="11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СОСТАВ ТЕРРИТОРИАЛЬНЫХ ПОДРАЗДЕЛЕНИЙ ФОИВ ВХОДЯЩИХ В РСЧС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957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МЧС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2000" lvl="1" algn="just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Главное Управление МЧС России по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Иркутской области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отсутствуют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</a:tr>
              <a:tr h="31024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Минздравсоцразвития</a:t>
                      </a:r>
                    </a:p>
                  </a:txBody>
                  <a:tcPr marL="41373" marR="4137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Иркутский территориальный центр медицины катастроф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Оперативный дежурный</a:t>
                      </a: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1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</a:rPr>
                        <a:t>+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База данных </a:t>
                      </a:r>
                    </a:p>
                    <a:p>
                      <a:pPr algn="ctr" fontAlgn="ctr"/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«силы и средства» ВСМК</a:t>
                      </a: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</a:tr>
              <a:tr h="31024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МВД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1373" marR="4137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Главное управление внутренних дел Иркутской области 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1373" marR="4137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Оперативный дежурный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1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</a:rPr>
                        <a:t>+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Система  мониторинга  «Безопасный город»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</a:tr>
              <a:tr h="31024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Минообороны</a:t>
                      </a:r>
                    </a:p>
                  </a:txBody>
                  <a:tcPr marL="41373" marR="4137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Военный комиссариат Иркутской области 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1373" marR="4137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Оперативный дежурный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1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1373" marR="4137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</a:rPr>
                        <a:t>+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отсутствуют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</a:tr>
              <a:tr h="91984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Минтранс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Федеральное государственное учреждение «Управление автомобильной магистрали Красноярск-Иркутск» Федерального дорожного агентства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ВСЖД – филиала ОАО «РЖД»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Оперативный дежурный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1" i="0" u="none" strike="noStrike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Система мониторинга  обстановки на опасных участках ФАД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</a:tr>
              <a:tr h="122464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Минкомсвязи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16" marR="44616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ОАО междугородних и международных электрических сетей «Ростелеком»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Оперативный дежурный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Минкомсвязи</a:t>
                      </a:r>
                    </a:p>
                  </a:txBody>
                  <a:tcPr marL="44616" marR="44616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ОАО междугородних и международных электрических сетей «Ростелеком»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</a:tr>
              <a:tr h="137704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Минсельхоз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Управление </a:t>
                      </a: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Федеральной службы по ветеринарному и фитосанитарному надзору по Иркутской области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Ответственный </a:t>
                      </a: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дежурный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Минсельхоз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Управление Федеральной службы по ветеринарному и фитосанитарному надзору по Иркутской области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4616" marR="44616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</a:tr>
              <a:tr h="14561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…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2000" lvl="1" algn="l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800">
                        <a:solidFill>
                          <a:schemeClr val="tx1"/>
                        </a:solidFill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800">
                        <a:solidFill>
                          <a:schemeClr val="tx1"/>
                        </a:solidFill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>
                        <a:lumMod val="20000"/>
                        <a:lumOff val="80000"/>
                      </a:srgbClr>
                    </a:solidFill>
                  </a:tcPr>
                </a:tc>
              </a:tr>
              <a:tr h="325844"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</a:t>
                      </a:r>
                      <a:b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ФОИВ РСЧС 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- 7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71632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43264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148963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865286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58161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4297931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5014252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5730580" algn="l" defTabSz="1432643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1410" marR="1410" marT="13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1851</Words>
  <Application>Microsoft Office PowerPoint</Application>
  <PresentationFormat>Лист A4 (210x297 мм)</PresentationFormat>
  <Paragraphs>516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МЕСТО ОТДЫХА ПЕРСОНАЛА ДЕЖУРНОЙ СМЕНЫ  МКУ «ЕДДС-112»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Иванов Иван Иванович</dc:creator>
  <cp:lastModifiedBy>User</cp:lastModifiedBy>
  <cp:revision>214</cp:revision>
  <cp:lastPrinted>1601-01-01T00:00:00Z</cp:lastPrinted>
  <dcterms:created xsi:type="dcterms:W3CDTF">1601-01-01T00:00:00Z</dcterms:created>
  <dcterms:modified xsi:type="dcterms:W3CDTF">2024-04-16T05:31:37Z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