
<file path=[Content_Types].xml><?xml version="1.0" encoding="utf-8"?>
<Types xmlns="http://schemas.openxmlformats.org/package/2006/content-types">
  <Default ContentType="image/jpeg" Extension="jpg"/>
  <Default ContentType="image/vnd.ms-photo" Extension="wdp"/>
  <Default ContentType="image/gif" Extension="gif"/>
  <Default ContentType="application/xml" Extension="xml"/>
  <Default ContentType="image/png" Extension="png"/>
  <Default ContentType="image/jpeg" Extension="jpe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>
      <a:defRPr lang="ru-RU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F8D7C-19CF-4D4A-AB23-54055A576011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3105C-73C6-4B5A-929B-6E94203B8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97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363900-E66E-41C1-958D-2FE5355A047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587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3105C-73C6-4B5A-929B-6E94203B81A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623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3105C-73C6-4B5A-929B-6E94203B81A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37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0D665-F3F9-4A4C-BCBC-E12D5CD5D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826D01-E1B2-4075-B3C7-997ADD2F8D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31F6FD-87F6-49BB-9006-89C3EF030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470790-50B9-44A6-BDDA-E288B1600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14D07F-57B2-496D-BB11-9D44DD615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23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8AD21-1167-4337-A7DE-C32EF2122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84A0CA-90CF-4C93-8302-E5BC3649E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176D86-ADA2-48F9-AF31-987FCDC75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BDB891-883F-4024-B910-F090A7333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A23661-2710-4AD4-943E-C7E89BE38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843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FBC44F-1CEA-4A4F-9D09-4F082BD44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26027D-720E-4601-8B49-E5A925847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13361B-AB08-4E1A-8105-E11088EED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81D3B3-57FF-48EF-8EA2-CF4F861E9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851F98-731F-4E75-938E-6E168ED9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0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EE75B-F6BA-46EF-BC00-79D729F4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6269EA-AEAD-4369-A585-A23D1EBFF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361A73-F85F-4EFE-A7A0-280171B1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6FB3CE-AB80-4B60-9873-E9828CD3C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B538E6-26B8-4539-A544-B07A55139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0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D91EC-6E56-4871-90AB-5AF0B156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7DDB6E-6A67-481B-ABA5-2B4C8C8E5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32FBA4-AAAA-4BEC-A6F9-C418F60C9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B664AE-2ECB-4ED0-9E1C-453CB96A3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99DDCC-D748-4EC1-8298-8F96515C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099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61D5E-A7CA-4A85-9544-2A4B09957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838383-9C21-43C9-BD5A-BB05FCF35E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A3995B-CE3B-42BF-96F1-9BA5CC46DE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45A85B-08C1-496A-968D-DF6659811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A07B2C-8C8E-4DA7-AEDE-532C6CA46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158BDC-7BAC-4D63-80E3-44E9ABAB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4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E2B92-A493-4059-8B93-7CD8718AA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9FCFDA-FBCB-48D4-9D5E-D16FB182D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DA1852-774E-4D5B-BFFC-C7ABDE5F1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1788487-C6E5-4BA6-B3F2-18F5712D4F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E0AAD5-90D6-482D-9124-D21C6D711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E96B7F-C249-4C9C-A5DD-1993F3798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2E1BA27-5FDF-4970-96DB-BBE939594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9E33A2-03D9-4750-9423-D665FDB3F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365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F3DC3-28B8-46BB-96DD-2E35ED5EE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42A1E6-F72A-4815-944B-A9BFD4D87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EFEF67-BD07-4BCA-A961-6B9A9D624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9D4A6F-56EB-407B-9818-C4E2CFDB0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79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F87FC64-A42C-4B4A-8460-61FBD7E5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B4F547-C6D4-4EBA-AD76-856613412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35AE44-B758-4596-81FB-C71442DE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479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6D99B1-D648-48B7-A81E-555C6419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8C227E-1B68-4402-B368-0BE292532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9F54B6-56F9-4EE3-BB20-926F0E8D6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818745-3F7D-47E8-B79A-FE914A700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A056B2-82D0-44BE-93D2-F174130D2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4F376F-9AE2-4195-A32E-E5A1B705F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0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79739-04A0-4D49-9A3B-05C49CB55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483DFF-6866-44A7-AF41-9D16AD7BAA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3E2D42-AF4F-4720-B754-4356F6155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AF9E11-EF8B-4BCA-B92E-50AFA8DC6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C6C6AA-20DA-44C5-ADC5-474B9EA60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AB526D-358B-484A-B645-9321360C8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F9A6C-B14E-4DC4-8F72-6066C822F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00C483-5D18-423E-9614-4DFF77933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CB541-8FD2-4B0A-B315-E1B9430E3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4AE9A-4CE7-41A5-8DB6-9D2F945DC01D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3512C-2291-48E1-AB02-4EB9658758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D46F83-6919-4692-AA3B-58CB959F9F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4CDE6-8013-4E1E-9DEE-27D326FA0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23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7392144" y="3645024"/>
            <a:ext cx="2284770" cy="74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 bwMode="auto">
          <a:xfrm>
            <a:off x="6142412" y="2779582"/>
            <a:ext cx="63620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bg1"/>
                </a:solidFill>
              </a:rPr>
              <a:t>Реализация федеральной программы «Пушкинская карта» на территории Иркутской области за первое полугодие 2024 года</a:t>
            </a:r>
            <a:endParaRPr lang="ru-RU" sz="32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5807968" y="4210429"/>
            <a:ext cx="62398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chemeClr val="bg1"/>
                </a:solidFill>
                <a:cs typeface="Arial"/>
              </a:rPr>
              <a:t>Министр культуры Иркутской области</a:t>
            </a:r>
            <a:endParaRPr dirty="0"/>
          </a:p>
          <a:p>
            <a:pPr>
              <a:defRPr/>
            </a:pPr>
            <a:r>
              <a:rPr lang="ru-RU" sz="2200" dirty="0">
                <a:solidFill>
                  <a:schemeClr val="bg1"/>
                </a:solidFill>
                <a:cs typeface="Arial"/>
              </a:rPr>
              <a:t>Полунина Олеся Николаевна</a:t>
            </a:r>
            <a:endParaRPr dirty="0"/>
          </a:p>
          <a:p>
            <a:pPr>
              <a:defRPr/>
            </a:pPr>
            <a:endParaRPr lang="ru-RU" sz="22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136857-EF36-4BBC-BC57-E0A1E7B2235B}"/>
              </a:ext>
            </a:extLst>
          </p:cNvPr>
          <p:cNvSpPr/>
          <p:nvPr/>
        </p:nvSpPr>
        <p:spPr>
          <a:xfrm>
            <a:off x="0" y="0"/>
            <a:ext cx="1223841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DFF3829-C3C3-43FF-81E0-3626269BD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129" y="1063046"/>
            <a:ext cx="7128387" cy="3803689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«Пушкинская карта» - </a:t>
            </a:r>
            <a:br>
              <a:rPr lang="ru-RU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новые возможности</a:t>
            </a:r>
            <a:br>
              <a:rPr lang="ru-RU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ru-RU" sz="4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FE6982-7140-44AD-93ED-D975343820F7}"/>
              </a:ext>
            </a:extLst>
          </p:cNvPr>
          <p:cNvSpPr/>
          <p:nvPr/>
        </p:nvSpPr>
        <p:spPr>
          <a:xfrm>
            <a:off x="1995415" y="424713"/>
            <a:ext cx="845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/>
            <a:r>
              <a:rPr lang="ru-RU" sz="1600" b="1" dirty="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Министерство культуры Иркутской области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r="21318" b="37113"/>
          <a:stretch/>
        </p:blipFill>
        <p:spPr>
          <a:xfrm>
            <a:off x="8671164" y="1442618"/>
            <a:ext cx="3162302" cy="2409562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48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303C7-363E-4E06-A426-87F2E4A42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7402" y="438151"/>
            <a:ext cx="10972800" cy="658084"/>
          </a:xfrm>
        </p:spPr>
        <p:txBody>
          <a:bodyPr>
            <a:noAutofit/>
          </a:bodyPr>
          <a:lstStyle/>
          <a:p>
            <a:pPr algn="ctr"/>
            <a:r>
              <a:rPr lang="ru-RU" sz="4267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Программа </a:t>
            </a:r>
            <a:r>
              <a:rPr lang="ru-RU" sz="4267" b="1" dirty="0">
                <a:solidFill>
                  <a:srgbClr val="002060"/>
                </a:solidFill>
                <a:latin typeface="Century Gothic" panose="020B0502020202020204" pitchFamily="34" charset="0"/>
              </a:rPr>
              <a:t>«Пушкинская карта» </a:t>
            </a:r>
            <a:endParaRPr lang="ru-RU" sz="4267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C20DDFB-9788-44EC-85CB-848EA6FBBBC9}"/>
              </a:ext>
            </a:extLst>
          </p:cNvPr>
          <p:cNvSpPr txBox="1">
            <a:spLocks/>
          </p:cNvSpPr>
          <p:nvPr/>
        </p:nvSpPr>
        <p:spPr>
          <a:xfrm>
            <a:off x="286693" y="3623736"/>
            <a:ext cx="576064" cy="593120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267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932" y="227042"/>
            <a:ext cx="2206161" cy="13563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42" b="8996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400" y="4999306"/>
            <a:ext cx="3611224" cy="22790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2305" y="1410265"/>
            <a:ext cx="11237411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Важный инструмент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 социализации и культурном воспитании молодого 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поколения</a:t>
            </a:r>
          </a:p>
          <a:p>
            <a:pPr algn="just">
              <a:spcAft>
                <a:spcPts val="0"/>
              </a:spcAft>
            </a:pPr>
            <a:endParaRPr lang="ru-RU" sz="8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Возможность </a:t>
            </a:r>
            <a:r>
              <a:rPr lang="ru-RU" sz="16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бесплатно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посещать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культурные мероприятия за счёт средств федерального 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бюджета</a:t>
            </a:r>
          </a:p>
          <a:p>
            <a:pPr algn="just">
              <a:spcAft>
                <a:spcPts val="0"/>
              </a:spcAft>
            </a:pPr>
            <a:endParaRPr lang="ru-RU" sz="105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C7C723-7ECE-407C-8627-55371AEB2B64}"/>
              </a:ext>
            </a:extLst>
          </p:cNvPr>
          <p:cNvSpPr/>
          <p:nvPr/>
        </p:nvSpPr>
        <p:spPr>
          <a:xfrm>
            <a:off x="5788987" y="2810007"/>
            <a:ext cx="10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Театры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708AD83-F086-44ED-A723-F306306B4511}"/>
              </a:ext>
            </a:extLst>
          </p:cNvPr>
          <p:cNvSpPr/>
          <p:nvPr/>
        </p:nvSpPr>
        <p:spPr>
          <a:xfrm>
            <a:off x="8755928" y="2828877"/>
            <a:ext cx="910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Музеи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790C877-7B09-4042-B9A8-22A30062A913}"/>
              </a:ext>
            </a:extLst>
          </p:cNvPr>
          <p:cNvSpPr/>
          <p:nvPr/>
        </p:nvSpPr>
        <p:spPr>
          <a:xfrm>
            <a:off x="5750357" y="4642168"/>
            <a:ext cx="40527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Концертные залы и </a:t>
            </a:r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организации</a:t>
            </a:r>
          </a:p>
          <a:p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0506C85-5FCA-49CB-AB53-CE54B3EF8D20}"/>
              </a:ext>
            </a:extLst>
          </p:cNvPr>
          <p:cNvSpPr/>
          <p:nvPr/>
        </p:nvSpPr>
        <p:spPr>
          <a:xfrm>
            <a:off x="5750357" y="3462957"/>
            <a:ext cx="1685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Кинотеатры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602F500-6D1E-461E-BAC9-2AB09E7EEB3C}"/>
              </a:ext>
            </a:extLst>
          </p:cNvPr>
          <p:cNvSpPr/>
          <p:nvPr/>
        </p:nvSpPr>
        <p:spPr>
          <a:xfrm>
            <a:off x="5750357" y="4055079"/>
            <a:ext cx="4272323" cy="3359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1920"/>
              </a:lnSpc>
            </a:pPr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Культурно-досуговые учреждения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6DBA0D-F469-4253-B457-A1F8D00ADAF1}"/>
              </a:ext>
            </a:extLst>
          </p:cNvPr>
          <p:cNvSpPr/>
          <p:nvPr/>
        </p:nvSpPr>
        <p:spPr>
          <a:xfrm>
            <a:off x="5341605" y="2384806"/>
            <a:ext cx="5019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Владелец может потратить на билеты в : </a:t>
            </a:r>
          </a:p>
        </p:txBody>
      </p:sp>
      <p:pic>
        <p:nvPicPr>
          <p:cNvPr id="19" name="Picture 2" descr="C:\Users\user\Desktop\ИКОНКИ\синие (38).png">
            <a:extLst>
              <a:ext uri="{FF2B5EF4-FFF2-40B4-BE49-F238E27FC236}">
                <a16:creationId xmlns:a16="http://schemas.microsoft.com/office/drawing/2014/main" id="{E75B9E54-D10C-4A51-B164-B1B2596B8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6842" y="2791494"/>
            <a:ext cx="337577" cy="33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user\Desktop\ИКОНКИ\синие (38).png">
            <a:extLst>
              <a:ext uri="{FF2B5EF4-FFF2-40B4-BE49-F238E27FC236}">
                <a16:creationId xmlns:a16="http://schemas.microsoft.com/office/drawing/2014/main" id="{C4FC6E16-53EE-4A55-9C2D-432451954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4917" y="2822441"/>
            <a:ext cx="337577" cy="33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user\Desktop\ИКОНКИ\синие (38).png">
            <a:extLst>
              <a:ext uri="{FF2B5EF4-FFF2-40B4-BE49-F238E27FC236}">
                <a16:creationId xmlns:a16="http://schemas.microsoft.com/office/drawing/2014/main" id="{1B689F93-EF23-4C3E-BACE-69286944F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6842" y="3448345"/>
            <a:ext cx="337577" cy="33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user\Desktop\ИКОНКИ\синие (38).png">
            <a:extLst>
              <a:ext uri="{FF2B5EF4-FFF2-40B4-BE49-F238E27FC236}">
                <a16:creationId xmlns:a16="http://schemas.microsoft.com/office/drawing/2014/main" id="{609DC7D3-5A4C-41BA-860B-6CE595E6B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6842" y="4022889"/>
            <a:ext cx="337577" cy="33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user\Desktop\ИКОНКИ\синие (38).png">
            <a:extLst>
              <a:ext uri="{FF2B5EF4-FFF2-40B4-BE49-F238E27FC236}">
                <a16:creationId xmlns:a16="http://schemas.microsoft.com/office/drawing/2014/main" id="{D96753D7-5615-4258-A8A5-A518F925F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80996" y="4629435"/>
            <a:ext cx="337577" cy="33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"/>
          <p:cNvSpPr txBox="1">
            <a:spLocks noChangeArrowheads="1"/>
          </p:cNvSpPr>
          <p:nvPr/>
        </p:nvSpPr>
        <p:spPr bwMode="auto">
          <a:xfrm>
            <a:off x="360824" y="2378221"/>
            <a:ext cx="4630263" cy="333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 smtClean="0">
                <a:solidFill>
                  <a:srgbClr val="FF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Номинал </a:t>
            </a:r>
            <a:r>
              <a:rPr lang="ru-RU" altLang="ru-RU" b="1" dirty="0">
                <a:solidFill>
                  <a:srgbClr val="FF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карты: </a:t>
            </a:r>
            <a:endParaRPr lang="ru-RU" altLang="ru-RU" b="1" dirty="0" smtClean="0">
              <a:solidFill>
                <a:srgbClr val="FF000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altLang="ru-RU" sz="1200" b="1" dirty="0" smtClean="0">
              <a:solidFill>
                <a:srgbClr val="FF000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altLang="ru-RU" b="1" dirty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altLang="ru-RU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000 </a:t>
            </a:r>
            <a:r>
              <a:rPr lang="ru-RU" altLang="ru-RU" b="1" dirty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руб. </a:t>
            </a:r>
            <a:r>
              <a:rPr lang="ru-RU" altLang="ru-RU" dirty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 </a:t>
            </a:r>
            <a:r>
              <a:rPr lang="ru-RU" alt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мероприятия в учреждениях </a:t>
            </a:r>
            <a:r>
              <a:rPr lang="ru-RU" alt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культуры, из них не более </a:t>
            </a:r>
            <a:r>
              <a:rPr lang="ru-RU" altLang="ru-RU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2000 </a:t>
            </a:r>
            <a:r>
              <a:rPr lang="ru-RU" altLang="ru-RU" b="1" dirty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руб. </a:t>
            </a:r>
            <a:r>
              <a:rPr lang="ru-RU" altLang="ru-RU" dirty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ru-RU" alt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</a:t>
            </a:r>
            <a:r>
              <a:rPr lang="ru-RU" alt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сеансы отечественного кино</a:t>
            </a:r>
          </a:p>
          <a:p>
            <a:endParaRPr lang="ru-RU" altLang="ru-RU" sz="1100" dirty="0" smtClean="0">
              <a:solidFill>
                <a:srgbClr val="00206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altLang="ru-RU" b="1" dirty="0" smtClean="0">
                <a:solidFill>
                  <a:srgbClr val="FF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!!! ВАЖНО</a:t>
            </a:r>
          </a:p>
          <a:p>
            <a:r>
              <a:rPr lang="ru-RU" altLang="ru-RU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января </a:t>
            </a:r>
            <a:r>
              <a:rPr lang="ru-RU" alt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лимит карты обновляется</a:t>
            </a:r>
          </a:p>
          <a:p>
            <a:endParaRPr lang="ru-RU" altLang="ru-RU" sz="1600" dirty="0" smtClean="0">
              <a:solidFill>
                <a:srgbClr val="00206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altLang="ru-RU" b="1" dirty="0" smtClean="0">
                <a:solidFill>
                  <a:srgbClr val="FF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 </a:t>
            </a:r>
            <a:r>
              <a:rPr lang="ru-RU" alt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Неиспользованный остаток сгорает </a:t>
            </a:r>
          </a:p>
          <a:p>
            <a:r>
              <a:rPr lang="ru-RU" alt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(но можно потратить деньги в декабре на мероприятия следующего года)</a:t>
            </a:r>
            <a:endParaRPr lang="ru-RU" altLang="ru-RU" sz="1600" dirty="0">
              <a:solidFill>
                <a:srgbClr val="00206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22" y="1429674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45049" y="176311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86693" y="6000750"/>
            <a:ext cx="4001729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!!! НЕ влияет на размер социальных выплат</a:t>
            </a:r>
            <a:endParaRPr lang="ru-RU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9" name="Picture 2" descr="C:\Users\user\Desktop\ИКОНКИ\синие (38).png">
            <a:extLst>
              <a:ext uri="{FF2B5EF4-FFF2-40B4-BE49-F238E27FC236}">
                <a16:creationId xmlns:a16="http://schemas.microsoft.com/office/drawing/2014/main" id="{D96753D7-5615-4258-A8A5-A518F925F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4917" y="3452637"/>
            <a:ext cx="337577" cy="33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0506C85-5FCA-49CB-AB53-CE54B3EF8D20}"/>
              </a:ext>
            </a:extLst>
          </p:cNvPr>
          <p:cNvSpPr/>
          <p:nvPr/>
        </p:nvSpPr>
        <p:spPr>
          <a:xfrm>
            <a:off x="8755928" y="3454854"/>
            <a:ext cx="1604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Библиотеки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76842" y="5405186"/>
            <a:ext cx="4188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!!!   </a:t>
            </a:r>
            <a:r>
              <a:rPr lang="ru-RU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Карту </a:t>
            </a:r>
            <a:r>
              <a:rPr lang="ru-RU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выдают молодым людям </a:t>
            </a:r>
            <a:r>
              <a:rPr lang="ru-RU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от 14 до 22 лет </a:t>
            </a:r>
            <a:r>
              <a:rPr lang="ru-RU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включительно</a:t>
            </a:r>
          </a:p>
        </p:txBody>
      </p:sp>
    </p:spTree>
    <p:extLst>
      <p:ext uri="{BB962C8B-B14F-4D97-AF65-F5344CB8AC3E}">
        <p14:creationId xmlns:p14="http://schemas.microsoft.com/office/powerpoint/2010/main" val="370410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2">
            <a:extLst>
              <a:ext uri="{FF2B5EF4-FFF2-40B4-BE49-F238E27FC236}">
                <a16:creationId xmlns:a16="http://schemas.microsoft.com/office/drawing/2014/main" id="{7C20DDFB-9788-44EC-85CB-848EA6FBBBC9}"/>
              </a:ext>
            </a:extLst>
          </p:cNvPr>
          <p:cNvSpPr txBox="1">
            <a:spLocks/>
          </p:cNvSpPr>
          <p:nvPr/>
        </p:nvSpPr>
        <p:spPr>
          <a:xfrm>
            <a:off x="286693" y="3623736"/>
            <a:ext cx="576064" cy="593120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267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AA4F52A2-85E5-899D-29BA-E49EEA9E8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6" y="293669"/>
            <a:ext cx="9093046" cy="8654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Как получить </a:t>
            </a:r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Пушкинскую карту?</a:t>
            </a:r>
            <a:endParaRPr lang="ru-RU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3805" y="1423133"/>
            <a:ext cx="749073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Зарегистрироваться на 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Госуслугах</a:t>
            </a:r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Это можно сделать с 14 </a:t>
            </a:r>
            <a:r>
              <a:rPr lang="ru-RU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лет после 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получения паспорта</a:t>
            </a:r>
          </a:p>
          <a:p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Подтвердить 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учётную запись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 помощью онлайн-банков или в центрах обслуживания</a:t>
            </a:r>
          </a:p>
          <a:p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Скачать 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приложение «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Госуслуги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Культура»</a:t>
            </a:r>
          </a:p>
          <a:p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Доступно в 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AppStore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Google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Play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Huawei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AppGallery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и в 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RuStore</a:t>
            </a:r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Подтвердить 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выпуск Пушкинской карты</a:t>
            </a:r>
          </a:p>
          <a:p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Вы получите её в виде виртуальной или пластиковой карты «Мир»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1195" y="1479916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01195" y="2367160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1195" y="3550964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2355" y="4807540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355" y="6151638"/>
            <a:ext cx="8182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!!!   </a:t>
            </a:r>
            <a:r>
              <a:rPr lang="ru-RU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Карту </a:t>
            </a:r>
            <a:r>
              <a:rPr lang="ru-RU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выдают молодым </a:t>
            </a:r>
            <a:r>
              <a:rPr lang="ru-RU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людям </a:t>
            </a:r>
            <a:r>
              <a:rPr lang="ru-RU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от 14 до 22 лет </a:t>
            </a:r>
            <a:r>
              <a:rPr lang="ru-RU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включительно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554" y="2231855"/>
            <a:ext cx="3457927" cy="168844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3" t="44009" r="43499" b="29714"/>
          <a:stretch/>
        </p:blipFill>
        <p:spPr>
          <a:xfrm>
            <a:off x="9653197" y="96229"/>
            <a:ext cx="1879555" cy="19858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831" y="3870586"/>
            <a:ext cx="2959372" cy="261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7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2">
            <a:extLst>
              <a:ext uri="{FF2B5EF4-FFF2-40B4-BE49-F238E27FC236}">
                <a16:creationId xmlns:a16="http://schemas.microsoft.com/office/drawing/2014/main" id="{7C20DDFB-9788-44EC-85CB-848EA6FBBBC9}"/>
              </a:ext>
            </a:extLst>
          </p:cNvPr>
          <p:cNvSpPr txBox="1">
            <a:spLocks/>
          </p:cNvSpPr>
          <p:nvPr/>
        </p:nvSpPr>
        <p:spPr>
          <a:xfrm>
            <a:off x="286693" y="3623736"/>
            <a:ext cx="576064" cy="593120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267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AA4F52A2-85E5-899D-29BA-E49EEA9E8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5" y="293669"/>
            <a:ext cx="9552001" cy="8654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Пушкинская карта переезжает в ВТБ</a:t>
            </a:r>
            <a:endParaRPr lang="ru-RU" sz="3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3805" y="1423133"/>
            <a:ext cx="815367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14.12 количество собранных заявлений на выпуск карты в ВТБ составляет 41 % (84 422 чел.)</a:t>
            </a:r>
          </a:p>
          <a:p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Потенциал -  208 223 чел.</a:t>
            </a:r>
          </a:p>
          <a:p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Чтобы пользоваться Пушкинской картой в 2026 году, необходимо подать заявление на ее выпуск в ВТБ </a:t>
            </a:r>
            <a:r>
              <a:rPr lang="ru-RU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до </a:t>
            </a:r>
            <a:r>
              <a:rPr lang="ru-RU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28 декабря </a:t>
            </a:r>
            <a:r>
              <a:rPr lang="ru-RU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2025 г. 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включительно или </a:t>
            </a:r>
            <a:r>
              <a:rPr lang="ru-RU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с 1 января 2026 г.</a:t>
            </a:r>
          </a:p>
          <a:p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29–31 декабря 2025 года подача заявления будет недоступна по причине проведения технологических работ по смене </a:t>
            </a:r>
            <a:r>
              <a:rPr lang="ru-RU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банка-оператора</a:t>
            </a:r>
          </a:p>
          <a:p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Самый простой способ – подать заявление через мобильное приложение «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Госуслуги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Культура».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1195" y="1479916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20" y="2081331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1195" y="3024184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01194" y="4173707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554" y="2231855"/>
            <a:ext cx="3457927" cy="168844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3" t="44009" r="43499" b="29714"/>
          <a:stretch/>
        </p:blipFill>
        <p:spPr>
          <a:xfrm>
            <a:off x="9653197" y="96229"/>
            <a:ext cx="1879555" cy="19858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831" y="3870586"/>
            <a:ext cx="2959372" cy="261257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15462" y="5409453"/>
            <a:ext cx="3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90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9188FB8-A340-4124-827E-B2C71C423CA6}"/>
              </a:ext>
            </a:extLst>
          </p:cNvPr>
          <p:cNvSpPr/>
          <p:nvPr/>
        </p:nvSpPr>
        <p:spPr>
          <a:xfrm>
            <a:off x="5763858" y="3221668"/>
            <a:ext cx="184731" cy="414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800"/>
              </a:lnSpc>
            </a:pPr>
            <a:endParaRPr lang="ru-RU" sz="1800" dirty="0">
              <a:latin typeface="Trebuchet MS"/>
              <a:cs typeface="Trebuchet MS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50782D4-B980-4F76-BA8B-70F1CA59D2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69186" y="289850"/>
            <a:ext cx="2188847" cy="697445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2E303C7-363E-4E06-A426-87F2E4A42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39" y="144435"/>
            <a:ext cx="9372911" cy="658084"/>
          </a:xfrm>
        </p:spPr>
        <p:txBody>
          <a:bodyPr>
            <a:noAutofit/>
          </a:bodyPr>
          <a:lstStyle/>
          <a:p>
            <a:pPr algn="ctr"/>
            <a:r>
              <a:rPr lang="ru-RU" sz="4267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Программа </a:t>
            </a:r>
            <a:r>
              <a:rPr lang="ru-RU" sz="4267" b="1" dirty="0">
                <a:solidFill>
                  <a:srgbClr val="002060"/>
                </a:solidFill>
                <a:latin typeface="Century Gothic" panose="020B0502020202020204" pitchFamily="34" charset="0"/>
              </a:rPr>
              <a:t>«Пушкинская карта» </a:t>
            </a:r>
            <a:endParaRPr lang="ru-RU" sz="4267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7428" y="893476"/>
            <a:ext cx="3186566" cy="30840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1488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4479" y="1277339"/>
            <a:ext cx="25813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297</a:t>
            </a:r>
            <a:endParaRPr lang="ru-RU" sz="2800" b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о</a:t>
            </a:r>
            <a:r>
              <a:rPr lang="ru-RU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рганизации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</a:t>
            </a:r>
            <a:r>
              <a:rPr lang="ru-RU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ультуры в Иркутской области</a:t>
            </a:r>
            <a:endParaRPr lang="ru-RU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4"/>
          <a:srcRect l="67875" t="23196" r="2730" b="17980"/>
          <a:stretch/>
        </p:blipFill>
        <p:spPr>
          <a:xfrm>
            <a:off x="6816132" y="1229257"/>
            <a:ext cx="5375868" cy="5496450"/>
          </a:xfrm>
          <a:prstGeom prst="rect">
            <a:avLst/>
          </a:prstGeom>
        </p:spPr>
      </p:pic>
      <p:sp>
        <p:nvSpPr>
          <p:cNvPr id="46" name="Овал 45"/>
          <p:cNvSpPr/>
          <p:nvPr/>
        </p:nvSpPr>
        <p:spPr>
          <a:xfrm>
            <a:off x="4245057" y="1035818"/>
            <a:ext cx="3222331" cy="31717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1488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21731" y="1528534"/>
            <a:ext cx="3068982" cy="210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8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Во всех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42</a:t>
            </a:r>
            <a:r>
              <a:rPr lang="ru-RU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муниципальных образованиях</a:t>
            </a:r>
          </a:p>
          <a:p>
            <a:pPr algn="just">
              <a:spcAft>
                <a:spcPts val="0"/>
              </a:spcAft>
            </a:pPr>
            <a:endParaRPr lang="ru-RU" sz="105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024286" y="3862408"/>
            <a:ext cx="2880291" cy="27374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1488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5801" y="4323207"/>
            <a:ext cx="263726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Более </a:t>
            </a:r>
            <a:endParaRPr lang="ru-RU" sz="28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3500 </a:t>
            </a:r>
            <a:endParaRPr lang="ru-RU" sz="2800" b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мероприятий</a:t>
            </a:r>
            <a:endParaRPr lang="ru-RU" sz="28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00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8" r="24523" b="2492"/>
          <a:stretch/>
        </p:blipFill>
        <p:spPr>
          <a:xfrm>
            <a:off x="9393909" y="803482"/>
            <a:ext cx="2661085" cy="3104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B14868-6EFF-55A8-EB1A-16144EE52E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" t="5515" r="7543" b="16794"/>
          <a:stretch/>
        </p:blipFill>
        <p:spPr>
          <a:xfrm>
            <a:off x="5061132" y="788765"/>
            <a:ext cx="4208207" cy="3077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2E303C7-363E-4E06-A426-87F2E4A42A76}"/>
              </a:ext>
            </a:extLst>
          </p:cNvPr>
          <p:cNvSpPr txBox="1">
            <a:spLocks/>
          </p:cNvSpPr>
          <p:nvPr/>
        </p:nvSpPr>
        <p:spPr>
          <a:xfrm>
            <a:off x="577325" y="130681"/>
            <a:ext cx="10972800" cy="658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267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Мероприятия по «Пушкинской карте» </a:t>
            </a:r>
            <a:endParaRPr lang="ru-RU" sz="4267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6" r="15473"/>
          <a:stretch/>
        </p:blipFill>
        <p:spPr>
          <a:xfrm>
            <a:off x="7777166" y="3589694"/>
            <a:ext cx="2488198" cy="2615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Прямоугольник 18"/>
          <p:cNvSpPr/>
          <p:nvPr/>
        </p:nvSpPr>
        <p:spPr>
          <a:xfrm>
            <a:off x="10336252" y="4274765"/>
            <a:ext cx="164785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Даниил </a:t>
            </a:r>
            <a:r>
              <a:rPr lang="ru-RU" sz="14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Спиваковский</a:t>
            </a:r>
            <a:endParaRPr lang="ru-RU" sz="1400" b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«Ревизор», «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Шинель</a:t>
            </a: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»,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«Сказ про Федота-стрельца»</a:t>
            </a:r>
            <a:endParaRPr lang="ru-RU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55943" y="4197821"/>
            <a:ext cx="4821223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📌  </a:t>
            </a:r>
            <a:r>
              <a:rPr lang="ru-RU" sz="12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поиск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билетов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онлайн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(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Госуслуги.Культура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Культура.РФ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Культура38)</a:t>
            </a:r>
          </a:p>
          <a:p>
            <a:endParaRPr lang="ru-RU" sz="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📌    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гастроли артистов ведущих российских театров</a:t>
            </a:r>
          </a:p>
          <a:p>
            <a:endParaRPr lang="ru-RU" sz="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📌    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гастроли ведущих региональных театров</a:t>
            </a:r>
          </a:p>
          <a:p>
            <a:endParaRPr lang="ru-RU" sz="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📌 </a:t>
            </a:r>
            <a:r>
              <a:rPr lang="ru-RU" sz="1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  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новые форматы мероприятий</a:t>
            </a:r>
          </a:p>
          <a:p>
            <a:endParaRPr lang="ru-RU" sz="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📌 </a:t>
            </a:r>
            <a:r>
              <a:rPr lang="ru-RU" sz="1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  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акции, конкурсы для держателей Пушкинской карты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55943" y="6205076"/>
            <a:ext cx="8684675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*</a:t>
            </a:r>
            <a:r>
              <a:rPr lang="ru-RU" dirty="0" smtClean="0"/>
              <a:t> </a:t>
            </a:r>
            <a:r>
              <a:rPr lang="ru-RU" sz="1100" dirty="0" smtClean="0">
                <a:solidFill>
                  <a:srgbClr val="FF0000"/>
                </a:solidFill>
              </a:rPr>
              <a:t>Все мероприятия </a:t>
            </a:r>
            <a:r>
              <a:rPr lang="ru-RU" sz="1100" dirty="0">
                <a:solidFill>
                  <a:srgbClr val="FF0000"/>
                </a:solidFill>
              </a:rPr>
              <a:t>соответствуют  </a:t>
            </a:r>
            <a:r>
              <a:rPr lang="ru-RU" sz="1100" dirty="0" smtClean="0">
                <a:solidFill>
                  <a:srgbClr val="FF0000"/>
                </a:solidFill>
              </a:rPr>
              <a:t>Основам государственной политики по сохранению и укреплению традиционных российских духовно-нравственных ценностей (Указ Президента РФ № 809)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74" y="803019"/>
            <a:ext cx="4597388" cy="3064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1"/>
          <a:stretch/>
        </p:blipFill>
        <p:spPr>
          <a:xfrm>
            <a:off x="339174" y="3308385"/>
            <a:ext cx="2472084" cy="3248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8271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2E303C7-363E-4E06-A426-87F2E4A42A76}"/>
              </a:ext>
            </a:extLst>
          </p:cNvPr>
          <p:cNvSpPr txBox="1">
            <a:spLocks/>
          </p:cNvSpPr>
          <p:nvPr/>
        </p:nvSpPr>
        <p:spPr>
          <a:xfrm>
            <a:off x="84142" y="147715"/>
            <a:ext cx="10972800" cy="658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267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Мероприятия по «Пушкинской карте» </a:t>
            </a:r>
            <a:endParaRPr lang="ru-RU" sz="4267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03718" y="4295873"/>
            <a:ext cx="372912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📌  </a:t>
            </a:r>
            <a:r>
              <a:rPr lang="ru-RU" sz="2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 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 друзьями</a:t>
            </a:r>
          </a:p>
          <a:p>
            <a:endParaRPr lang="ru-RU" sz="2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📌    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 классом</a:t>
            </a:r>
          </a:p>
          <a:p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📌    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 родителями</a:t>
            </a:r>
          </a:p>
          <a:p>
            <a:endParaRPr lang="ru-RU" sz="5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2838" y="75244"/>
            <a:ext cx="876660" cy="8357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805799"/>
            <a:ext cx="4514850" cy="3009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542" y="761963"/>
            <a:ext cx="5795410" cy="32735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46"/>
          <a:stretch/>
        </p:blipFill>
        <p:spPr>
          <a:xfrm>
            <a:off x="470116" y="3781224"/>
            <a:ext cx="3609975" cy="304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6" t="10556" r="8889"/>
          <a:stretch/>
        </p:blipFill>
        <p:spPr>
          <a:xfrm>
            <a:off x="4078359" y="3064578"/>
            <a:ext cx="2562328" cy="3793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58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124" t="7819" r="5531" b="11958"/>
          <a:stretch/>
        </p:blipFill>
        <p:spPr>
          <a:xfrm>
            <a:off x="0" y="1061884"/>
            <a:ext cx="12192000" cy="57215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541" y="0"/>
            <a:ext cx="2576052" cy="2576052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2E303C7-363E-4E06-A426-87F2E4A42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97" y="201900"/>
            <a:ext cx="8280676" cy="6580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Афиша на сайте </a:t>
            </a:r>
            <a:r>
              <a:rPr lang="ru-RU" sz="36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Культура.РФ</a:t>
            </a:r>
            <a:r>
              <a:rPr lang="ru-RU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96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2E303C7-363E-4E06-A426-87F2E4A42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97" y="201900"/>
            <a:ext cx="8280676" cy="6580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Афиша на сайте Культура.38 </a:t>
            </a:r>
            <a:endParaRPr lang="ru-RU" sz="3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414" t="8141" r="10995" b="80137"/>
          <a:stretch/>
        </p:blipFill>
        <p:spPr>
          <a:xfrm>
            <a:off x="-10049" y="774430"/>
            <a:ext cx="12198699" cy="9538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1565" t="12405" r="10200" b="23153"/>
          <a:stretch/>
        </p:blipFill>
        <p:spPr>
          <a:xfrm>
            <a:off x="1" y="1728317"/>
            <a:ext cx="12188650" cy="51296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220" y="201900"/>
            <a:ext cx="2651832" cy="265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