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58" r:id="rId3"/>
    <p:sldId id="259" r:id="rId4"/>
    <p:sldId id="322" r:id="rId5"/>
    <p:sldId id="262" r:id="rId6"/>
    <p:sldId id="263" r:id="rId7"/>
    <p:sldId id="264" r:id="rId8"/>
    <p:sldId id="299" r:id="rId9"/>
    <p:sldId id="267" r:id="rId10"/>
    <p:sldId id="316" r:id="rId11"/>
    <p:sldId id="323" r:id="rId12"/>
    <p:sldId id="317" r:id="rId13"/>
    <p:sldId id="318" r:id="rId14"/>
    <p:sldId id="319" r:id="rId15"/>
    <p:sldId id="320" r:id="rId16"/>
    <p:sldId id="321" r:id="rId17"/>
    <p:sldId id="300" r:id="rId18"/>
    <p:sldId id="272" r:id="rId19"/>
    <p:sldId id="324" r:id="rId20"/>
    <p:sldId id="281" r:id="rId21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16BA"/>
    <a:srgbClr val="D7358E"/>
    <a:srgbClr val="7030A0"/>
    <a:srgbClr val="F8F8F8"/>
    <a:srgbClr val="CCFFCC"/>
    <a:srgbClr val="CCCCFF"/>
    <a:srgbClr val="FFCCFF"/>
    <a:srgbClr val="CCFF99"/>
    <a:srgbClr val="CCFF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826" autoAdjust="0"/>
  </p:normalViewPr>
  <p:slideViewPr>
    <p:cSldViewPr>
      <p:cViewPr>
        <p:scale>
          <a:sx n="91" d="100"/>
          <a:sy n="91" d="100"/>
        </p:scale>
        <p:origin x="-1210" y="14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2024</a:t>
            </a:r>
            <a:r>
              <a:rPr lang="ru-RU" sz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 и плановый </a:t>
            </a:r>
            <a:r>
              <a:rPr lang="ru-RU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</a:p>
          <a:p>
            <a:pPr>
              <a:defRPr/>
            </a:pPr>
            <a:r>
              <a:rPr lang="ru-RU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2025-2026 </a:t>
            </a:r>
            <a:r>
              <a:rPr lang="ru-RU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годы  </a:t>
            </a:r>
            <a:r>
              <a:rPr lang="ru-RU" sz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руб.)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733213035870516"/>
          <c:y val="0.20873015873015874"/>
          <c:w val="0.83563083260425786"/>
          <c:h val="0.71779746281714785"/>
        </c:manualLayout>
      </c:layout>
      <c:lineChart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diamond"/>
            <c:size val="7"/>
            <c:spPr>
              <a:solidFill>
                <a:srgbClr val="FF0000"/>
              </a:solidFill>
            </c:spPr>
          </c:marker>
          <c:dLbls>
            <c:spPr>
              <a:ln>
                <a:noFill/>
              </a:ln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709088.1</c:v>
                </c:pt>
                <c:pt idx="1">
                  <c:v>559844.69999999995</c:v>
                </c:pt>
                <c:pt idx="2">
                  <c:v>502125.3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821184"/>
        <c:axId val="33459584"/>
      </c:lineChart>
      <c:catAx>
        <c:axId val="93821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3459584"/>
        <c:crosses val="autoZero"/>
        <c:auto val="1"/>
        <c:lblAlgn val="ctr"/>
        <c:lblOffset val="100"/>
        <c:noMultiLvlLbl val="0"/>
      </c:catAx>
      <c:valAx>
        <c:axId val="33459584"/>
        <c:scaling>
          <c:orientation val="minMax"/>
          <c:min val="450000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3821184"/>
        <c:crosses val="autoZero"/>
        <c:crossBetween val="between"/>
        <c:majorUnit val="5000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01.01.2025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ln w="25400"/>
            </c:spPr>
          </c:dPt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2675</c:v>
                </c:pt>
                <c:pt idx="1">
                  <c:v>5356</c:v>
                </c:pt>
                <c:pt idx="2">
                  <c:v>8083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01.01.2026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 01.01.2027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41771136"/>
        <c:axId val="141772672"/>
      </c:barChart>
      <c:catAx>
        <c:axId val="141771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1772672"/>
        <c:crosses val="autoZero"/>
        <c:auto val="1"/>
        <c:lblAlgn val="ctr"/>
        <c:lblOffset val="100"/>
        <c:noMultiLvlLbl val="0"/>
      </c:catAx>
      <c:valAx>
        <c:axId val="141772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41771136"/>
        <c:crosses val="autoZero"/>
        <c:crossBetween val="between"/>
      </c:valAx>
      <c:spPr>
        <a:noFill/>
      </c:spPr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на 2024 год и плановый</a:t>
            </a:r>
            <a:r>
              <a:rPr lang="ru-RU" sz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 </a:t>
            </a:r>
            <a:endParaRPr lang="ru-RU" sz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2025-2026 годы  (</a:t>
            </a:r>
            <a:r>
              <a:rPr lang="ru-RU" sz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0068217062313512"/>
          <c:y val="2.3809523809523808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34925"/>
          </c:spPr>
          <c:marker>
            <c:spPr>
              <a:ln>
                <a:noFill/>
              </a:ln>
            </c:spPr>
          </c:marker>
          <c:dLbls>
            <c:txPr>
              <a:bodyPr/>
              <a:lstStyle/>
              <a:p>
                <a:pPr>
                  <a:defRPr sz="1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706413.1</c:v>
                </c:pt>
                <c:pt idx="1">
                  <c:v>563078.69999999995</c:v>
                </c:pt>
                <c:pt idx="2">
                  <c:v>511928.3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300096"/>
        <c:axId val="35301248"/>
      </c:lineChart>
      <c:catAx>
        <c:axId val="35300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5301248"/>
        <c:crosses val="autoZero"/>
        <c:auto val="1"/>
        <c:lblAlgn val="ctr"/>
        <c:lblOffset val="100"/>
        <c:noMultiLvlLbl val="0"/>
      </c:catAx>
      <c:valAx>
        <c:axId val="35301248"/>
        <c:scaling>
          <c:orientation val="minMax"/>
          <c:max val="750000"/>
          <c:min val="450000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5300096"/>
        <c:crosses val="autoZero"/>
        <c:crossBetween val="between"/>
        <c:minorUnit val="20000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5.3807580701955897E-2"/>
          <c:w val="0.67874216852890068"/>
          <c:h val="0.93124586910305662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6"/>
          <c:dPt>
            <c:idx val="2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 b="1" dirty="0" smtClean="0"/>
                      <a:t>63</a:t>
                    </a:r>
                    <a:r>
                      <a:rPr lang="ru-RU" sz="1600" b="1" dirty="0" smtClean="0"/>
                      <a:t> </a:t>
                    </a:r>
                    <a:r>
                      <a:rPr lang="en-US" sz="1600" b="1" dirty="0" smtClean="0"/>
                      <a:t>630</a:t>
                    </a:r>
                    <a:r>
                      <a:rPr lang="ru-RU" sz="1600" b="1" dirty="0" smtClean="0"/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600" b="1" dirty="0" smtClean="0"/>
                      <a:t> </a:t>
                    </a:r>
                    <a:r>
                      <a:rPr lang="en-US" sz="1600" b="1" dirty="0" smtClean="0"/>
                      <a:t>7</a:t>
                    </a:r>
                    <a:r>
                      <a:rPr lang="ru-RU" sz="1600" b="1" dirty="0" smtClean="0"/>
                      <a:t> </a:t>
                    </a:r>
                    <a:r>
                      <a:rPr lang="en-US" sz="1600" b="1" dirty="0" smtClean="0"/>
                      <a:t>709,6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600" b="1" dirty="0" smtClean="0"/>
                      <a:t> </a:t>
                    </a:r>
                    <a:r>
                      <a:rPr lang="en-US" sz="1600" b="1" dirty="0" smtClean="0"/>
                      <a:t>635</a:t>
                    </a:r>
                    <a:r>
                      <a:rPr lang="ru-RU" sz="1600" b="1" dirty="0" smtClean="0"/>
                      <a:t> </a:t>
                    </a:r>
                    <a:r>
                      <a:rPr lang="en-US" sz="1600" b="1" dirty="0" smtClean="0"/>
                      <a:t>073,5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63630</c:v>
                </c:pt>
                <c:pt idx="1">
                  <c:v>7709.6</c:v>
                </c:pt>
                <c:pt idx="2">
                  <c:v>635073.5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337553524842621E-2"/>
          <c:y val="0.12609592389577681"/>
          <c:w val="0.8282516802015305"/>
          <c:h val="0.7782664873705654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24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89</a:t>
                    </a:r>
                    <a:r>
                      <a:rPr lang="ru-RU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</a:t>
                    </a:r>
                    <a:r>
                      <a:rPr lang="ru-RU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r>
                      <a:rPr lang="ru-RU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r>
                      <a:rPr lang="ru-RU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89</c:v>
                </c:pt>
                <c:pt idx="1">
                  <c:v>8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9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50"/>
            </a:solidFill>
            <a:effectLst>
              <a:outerShdw algn="ctr" rotWithShape="0">
                <a:schemeClr val="bg1"/>
              </a:outerShdw>
            </a:effectLst>
          </c:spPr>
          <c:explosion val="25"/>
          <c:dPt>
            <c:idx val="0"/>
            <c:bubble3D val="0"/>
            <c:spPr>
              <a:solidFill>
                <a:srgbClr val="6C45FD"/>
              </a:solidFill>
              <a:effectLst>
                <a:outerShdw algn="ctr" rotWithShape="0">
                  <a:schemeClr val="bg1"/>
                </a:outerShdw>
              </a:effectLst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effectLst>
                <a:outerShdw algn="ctr" rotWithShape="0">
                  <a:schemeClr val="bg1"/>
                </a:outerShdw>
              </a:effectLst>
            </c:spPr>
          </c:dPt>
          <c:dPt>
            <c:idx val="2"/>
            <c:bubble3D val="0"/>
            <c:spPr>
              <a:solidFill>
                <a:srgbClr val="15C0FD"/>
              </a:solidFill>
              <a:effectLst>
                <a:outerShdw algn="ctr" rotWithShape="0">
                  <a:schemeClr val="bg1"/>
                </a:outerShdw>
              </a:effectLst>
            </c:spPr>
          </c:dPt>
          <c:dPt>
            <c:idx val="3"/>
            <c:bubble3D val="0"/>
            <c:spPr>
              <a:solidFill>
                <a:srgbClr val="AE0289"/>
              </a:solidFill>
              <a:effectLst>
                <a:outerShdw algn="ctr" rotWithShape="0">
                  <a:schemeClr val="bg1"/>
                </a:outerShdw>
              </a:effectLst>
            </c:spPr>
          </c:dPt>
          <c:dPt>
            <c:idx val="5"/>
            <c:bubble3D val="0"/>
            <c:spPr>
              <a:solidFill>
                <a:srgbClr val="5AC6B1"/>
              </a:solidFill>
              <a:effectLst>
                <a:outerShdw algn="ctr" rotWithShape="0">
                  <a:schemeClr val="bg1"/>
                </a:outerShdw>
              </a:effectLst>
            </c:spPr>
          </c:dPt>
          <c:dPt>
            <c:idx val="6"/>
            <c:bubble3D val="0"/>
            <c:spPr>
              <a:solidFill>
                <a:srgbClr val="FD23D3"/>
              </a:solidFill>
              <a:effectLst>
                <a:outerShdw algn="ctr" rotWithShape="0">
                  <a:schemeClr val="bg1"/>
                </a:outerShdw>
              </a:effectLst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29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64</a:t>
                    </a:r>
                    <a:r>
                      <a:rPr lang="ru-RU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имущества, находящегося в в государственной и муниципальной собственности </c:v>
                </c:pt>
                <c:pt idx="1">
                  <c:v>Доходы от реализации иного имущества, находящегося в собственности муниципальных районов (за исключением имущества муниципальных бюджетных и автономных учреждений, а также имущества муниципальных унитарных предприятий, в том числе казенных), в части реали</c:v>
                </c:pt>
                <c:pt idx="2">
                  <c:v>Платежи при пользовании природными ресурсами</c:v>
                </c:pt>
                <c:pt idx="3">
                  <c:v>Доходы от оказания платных услуг (работ) и компенсации затрат государства</c:v>
                </c:pt>
                <c:pt idx="4">
                  <c:v>Штрафы, санкции, возмещение ущерба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29</c:v>
                </c:pt>
                <c:pt idx="1">
                  <c:v>1</c:v>
                </c:pt>
                <c:pt idx="2">
                  <c:v>4</c:v>
                </c:pt>
                <c:pt idx="3">
                  <c:v>64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3031807043076963E-2"/>
          <c:w val="0.5930407067780693"/>
          <c:h val="0.898005581055922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plosion val="16"/>
            <c:spPr>
              <a:solidFill>
                <a:schemeClr val="accent1"/>
              </a:solidFill>
            </c:spPr>
          </c:dPt>
          <c:dPt>
            <c:idx val="1"/>
            <c:bubble3D val="0"/>
            <c:explosion val="16"/>
          </c:dPt>
          <c:dPt>
            <c:idx val="6"/>
            <c:bubble3D val="0"/>
            <c:explosion val="22"/>
          </c:dPt>
          <c:dLbls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Муниципальная программа «Содействие развитию учреждений образования в муниципальном образовании Мамско-Чуйский район»</c:v>
                </c:pt>
                <c:pt idx="1">
                  <c:v>Муниципальная программа «Развитие культуры и дополнительного образования в сфере музыкального искусства в  Мамско-Чуйском  районе»</c:v>
                </c:pt>
                <c:pt idx="2">
                  <c:v>Муниципальная программа "Реализация полномочий муниципального образования Мамско-Чуйского района"</c:v>
                </c:pt>
                <c:pt idx="3">
                  <c:v>Муниципальная программа «Повышение качества управления муниципальным имуществом МО Мамско-Чуйского  района»</c:v>
                </c:pt>
                <c:pt idx="4">
                  <c:v>Муниципальная программа «Повышение эффективности управления  муниципальными финансами  МО Мамско-Чуйского  района»</c:v>
                </c:pt>
                <c:pt idx="5">
                  <c:v>Муниципальная программа «Содержание и развитие   муниципального хозяйства  МО Мамско-Чуйского  района»</c:v>
                </c:pt>
                <c:pt idx="6">
                  <c:v>Муниципальная программа "Развитие муниципального казенного учреждения «Единая дежурно-диспетчерская службы-112» МО   Мамско-Чуйского района (МКУ «ЕДДС-112»)"</c:v>
                </c:pt>
              </c:strCache>
            </c:strRef>
          </c:cat>
          <c:val>
            <c:numRef>
              <c:f>Лист1!$B$2:$B$8</c:f>
              <c:numCache>
                <c:formatCode>#,##0.00</c:formatCode>
                <c:ptCount val="7"/>
                <c:pt idx="0">
                  <c:v>386907.2</c:v>
                </c:pt>
                <c:pt idx="1">
                  <c:v>71486.5</c:v>
                </c:pt>
                <c:pt idx="2">
                  <c:v>54525.1</c:v>
                </c:pt>
                <c:pt idx="3">
                  <c:v>6570</c:v>
                </c:pt>
                <c:pt idx="4">
                  <c:v>85259.9</c:v>
                </c:pt>
                <c:pt idx="5">
                  <c:v>67362.600000000006</c:v>
                </c:pt>
                <c:pt idx="6">
                  <c:v>13640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8855105842940525"/>
          <c:y val="1.1892915044387229E-2"/>
          <c:w val="0.39756017137696947"/>
          <c:h val="0.98810708495561272"/>
        </c:manualLayout>
      </c:layout>
      <c:overlay val="0"/>
      <c:txPr>
        <a:bodyPr/>
        <a:lstStyle/>
        <a:p>
          <a:pPr>
            <a:defRPr sz="8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Численность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постоянного </a:t>
            </a:r>
          </a:p>
          <a:p>
            <a:pPr>
              <a:defRPr sz="1100"/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населения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(среднегодовая), тыс. руб. </a:t>
            </a:r>
          </a:p>
        </c:rich>
      </c:tx>
      <c:layout>
        <c:manualLayout>
          <c:xMode val="edge"/>
          <c:yMode val="edge"/>
          <c:x val="0.1903126331280740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8146825396825394E-2"/>
          <c:y val="0.40741624292492989"/>
          <c:w val="0.9618531556751696"/>
          <c:h val="0.59258375707507049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022528"/>
        <c:axId val="118024064"/>
      </c:lineChart>
      <c:catAx>
        <c:axId val="118022528"/>
        <c:scaling>
          <c:orientation val="minMax"/>
        </c:scaling>
        <c:delete val="1"/>
        <c:axPos val="b"/>
        <c:majorGridlines/>
        <c:majorTickMark val="out"/>
        <c:minorTickMark val="none"/>
        <c:tickLblPos val="none"/>
        <c:crossAx val="118024064"/>
        <c:crosses val="autoZero"/>
        <c:auto val="1"/>
        <c:lblAlgn val="ctr"/>
        <c:lblOffset val="100"/>
        <c:noMultiLvlLbl val="0"/>
      </c:catAx>
      <c:valAx>
        <c:axId val="11802406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18022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Мамское городское поселение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</c:dPt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40258.6</c:v>
                </c:pt>
                <c:pt idx="1">
                  <c:v>33670</c:v>
                </c:pt>
                <c:pt idx="2">
                  <c:v>34015.300000000003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Луговское городское поселение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14115</c:v>
                </c:pt>
                <c:pt idx="1">
                  <c:v>12176.7</c:v>
                </c:pt>
                <c:pt idx="2">
                  <c:v>12231.8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Витимское городское поселение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13388.7</c:v>
                </c:pt>
                <c:pt idx="1">
                  <c:v>11514.8</c:v>
                </c:pt>
                <c:pt idx="2">
                  <c:v>11562.8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1724288"/>
        <c:axId val="141752576"/>
        <c:axId val="0"/>
      </c:bar3DChart>
      <c:catAx>
        <c:axId val="141724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1752576"/>
        <c:crosses val="autoZero"/>
        <c:auto val="1"/>
        <c:lblAlgn val="ctr"/>
        <c:lblOffset val="100"/>
        <c:noMultiLvlLbl val="0"/>
      </c:catAx>
      <c:valAx>
        <c:axId val="141752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172428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0.1875</cdr:x>
      <cdr:y>0.49153</cdr:y>
    </cdr:from>
    <cdr:to>
      <cdr:x>0.27679</cdr:x>
      <cdr:y>0.57627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12168" y="2088232"/>
          <a:ext cx="72008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000" b="1" dirty="0"/>
        </a:p>
      </cdr:txBody>
    </cdr:sp>
  </cdr:relSizeAnchor>
  <cdr:relSizeAnchor xmlns:cdr="http://schemas.openxmlformats.org/drawingml/2006/chartDrawing">
    <cdr:from>
      <cdr:x>0.55357</cdr:x>
      <cdr:y>0.30508</cdr:y>
    </cdr:from>
    <cdr:to>
      <cdr:x>0.63393</cdr:x>
      <cdr:y>0.37288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464496" y="1296144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sz="2000" b="1" dirty="0"/>
        </a:p>
      </cdr:txBody>
    </cdr:sp>
  </cdr:relSizeAnchor>
  <cdr:relSizeAnchor xmlns:cdr="http://schemas.openxmlformats.org/drawingml/2006/chartDrawing">
    <cdr:from>
      <cdr:x>0.41071</cdr:x>
      <cdr:y>0.20339</cdr:y>
    </cdr:from>
    <cdr:to>
      <cdr:x>0.5</cdr:x>
      <cdr:y>0.27119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312368" y="864096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sz="20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0.45299</cdr:x>
      <cdr:y>0.50847</cdr:y>
    </cdr:from>
    <cdr:to>
      <cdr:x>0.54228</cdr:x>
      <cdr:y>0.59321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6424" y="2160240"/>
          <a:ext cx="752263" cy="360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000" b="1" dirty="0"/>
        </a:p>
      </cdr:txBody>
    </cdr:sp>
  </cdr:relSizeAnchor>
  <cdr:relSizeAnchor xmlns:cdr="http://schemas.openxmlformats.org/drawingml/2006/chartDrawing">
    <cdr:from>
      <cdr:x>0.08547</cdr:x>
      <cdr:y>0.33898</cdr:y>
    </cdr:from>
    <cdr:to>
      <cdr:x>0.17476</cdr:x>
      <cdr:y>0.40678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720080" y="1440160"/>
          <a:ext cx="752263" cy="288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sz="2000" b="1" dirty="0"/>
        </a:p>
      </cdr:txBody>
    </cdr:sp>
  </cdr:relSizeAnchor>
  <cdr:relSizeAnchor xmlns:cdr="http://schemas.openxmlformats.org/drawingml/2006/chartDrawing">
    <cdr:from>
      <cdr:x>0.18803</cdr:x>
      <cdr:y>0.57627</cdr:y>
    </cdr:from>
    <cdr:to>
      <cdr:x>0.27732</cdr:x>
      <cdr:y>0.64407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584176" y="2448272"/>
          <a:ext cx="752263" cy="2880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sz="2000" b="1" dirty="0"/>
        </a:p>
      </cdr:txBody>
    </cdr:sp>
  </cdr:relSizeAnchor>
  <cdr:relSizeAnchor xmlns:cdr="http://schemas.openxmlformats.org/drawingml/2006/chartDrawing">
    <cdr:from>
      <cdr:x>0.44444</cdr:x>
      <cdr:y>0.22034</cdr:y>
    </cdr:from>
    <cdr:to>
      <cdr:x>0.52479</cdr:x>
      <cdr:y>0.30508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744416" y="936104"/>
          <a:ext cx="676944" cy="360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sz="20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E7620-C59A-4031-BBF8-25240F866ADD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C3DF1-F105-48E2-8F63-7B3D7E2232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619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C3DF1-F105-48E2-8F63-7B3D7E22326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69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45D7-B414-467C-A0AC-C5340162F5A1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A9D4-0266-41FB-80E8-4BCC262DB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45D7-B414-467C-A0AC-C5340162F5A1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A9D4-0266-41FB-80E8-4BCC262DB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45D7-B414-467C-A0AC-C5340162F5A1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A9D4-0266-41FB-80E8-4BCC262DB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45D7-B414-467C-A0AC-C5340162F5A1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A9D4-0266-41FB-80E8-4BCC262DB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45D7-B414-467C-A0AC-C5340162F5A1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A9D4-0266-41FB-80E8-4BCC262DB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45D7-B414-467C-A0AC-C5340162F5A1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A9D4-0266-41FB-80E8-4BCC262DB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45D7-B414-467C-A0AC-C5340162F5A1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A9D4-0266-41FB-80E8-4BCC262DB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45D7-B414-467C-A0AC-C5340162F5A1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A9D4-0266-41FB-80E8-4BCC262DB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45D7-B414-467C-A0AC-C5340162F5A1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A9D4-0266-41FB-80E8-4BCC262DB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45D7-B414-467C-A0AC-C5340162F5A1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A9D4-0266-41FB-80E8-4BCC262DB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45D7-B414-467C-A0AC-C5340162F5A1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A9D4-0266-41FB-80E8-4BCC262DB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845D7-B414-467C-A0AC-C5340162F5A1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1A9D4-0266-41FB-80E8-4BCC262DB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47715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4788" y="1556792"/>
            <a:ext cx="7488832" cy="2808312"/>
          </a:xfrm>
        </p:spPr>
        <p:txBody>
          <a:bodyPr>
            <a:noAutofit/>
          </a:bodyPr>
          <a:lstStyle/>
          <a:p>
            <a:r>
              <a:rPr lang="ru-RU" altLang="ru-RU" sz="3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Бюджет </a:t>
            </a:r>
            <a:br>
              <a:rPr lang="ru-RU" altLang="ru-RU" sz="3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</a:br>
            <a:r>
              <a:rPr lang="ru-RU" altLang="ru-RU" sz="3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муниципального образования Мамско-Чуйского района</a:t>
            </a:r>
            <a:br>
              <a:rPr lang="ru-RU" altLang="ru-RU" sz="3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</a:br>
            <a:r>
              <a:rPr lang="ru-RU" altLang="ru-RU" sz="3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на 2024 год и плановый период </a:t>
            </a:r>
            <a:br>
              <a:rPr lang="ru-RU" altLang="ru-RU" sz="3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</a:br>
            <a:r>
              <a:rPr lang="ru-RU" altLang="ru-RU" sz="3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2025 и 2026 годы</a:t>
            </a:r>
          </a:p>
          <a:p>
            <a:endParaRPr lang="ru-RU" sz="1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20" name="Picture 20" descr="https://phonoteka.org/uploads/posts/2022-02/1644398827_10-phonoteka-org-p-svetlo-zelenii-fon-gradient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8409" cy="1268760"/>
          </a:xfrm>
          <a:prstGeom prst="rect">
            <a:avLst/>
          </a:prstGeom>
          <a:noFill/>
        </p:spPr>
      </p:pic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1074418" y="5052515"/>
            <a:ext cx="71628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утвержден </a:t>
            </a:r>
            <a:r>
              <a:rPr lang="ru-RU" alt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решением Думы </a:t>
            </a:r>
            <a:r>
              <a:rPr lang="ru-RU" alt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Мамско-Чуйского района </a:t>
            </a:r>
          </a:p>
          <a:p>
            <a:pPr algn="ctr"/>
            <a:r>
              <a:rPr lang="ru-RU" alt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от 22.12.2023 </a:t>
            </a:r>
            <a:r>
              <a:rPr lang="ru-RU" alt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года </a:t>
            </a:r>
            <a:r>
              <a:rPr lang="ru-RU" alt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№17</a:t>
            </a:r>
            <a:endParaRPr lang="ru-RU" alt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  <a:p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7" name="Picture 3" descr="C:\Users\Comp38\Desktop\1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" y="0"/>
            <a:ext cx="1298561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59"/>
            <a:ext cx="7772400" cy="792089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"/>
          <p:cNvSpPr>
            <a:spLocks noChangeArrowheads="1"/>
          </p:cNvSpPr>
          <p:nvPr/>
        </p:nvSpPr>
        <p:spPr bwMode="auto">
          <a:xfrm>
            <a:off x="539552" y="437764"/>
            <a:ext cx="807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по муниципальным </a:t>
            </a:r>
            <a:r>
              <a:rPr lang="ru-RU" altLang="ru-RU" sz="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программам </a:t>
            </a:r>
            <a:r>
              <a:rPr lang="ru-RU" altLang="ru-RU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муниципального образования Мамско-Чуйского района на </a:t>
            </a:r>
            <a:r>
              <a:rPr lang="ru-RU" altLang="ru-RU" sz="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 (тыс. руб.) </a:t>
            </a:r>
            <a:endParaRPr lang="ru-RU" altLang="ru-RU" sz="1000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873780087"/>
              </p:ext>
            </p:extLst>
          </p:nvPr>
        </p:nvGraphicFramePr>
        <p:xfrm>
          <a:off x="395536" y="1412776"/>
          <a:ext cx="8424936" cy="4823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59"/>
            <a:ext cx="7772400" cy="792089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"/>
          <p:cNvSpPr>
            <a:spLocks noChangeArrowheads="1"/>
          </p:cNvSpPr>
          <p:nvPr/>
        </p:nvSpPr>
        <p:spPr bwMode="auto">
          <a:xfrm>
            <a:off x="611560" y="332656"/>
            <a:ext cx="807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«Содействие развитию учреждений образования в муниципальном образовании Мамско-Чуйский район»</a:t>
            </a:r>
            <a:endParaRPr lang="ru-RU" altLang="ru-RU" sz="1000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527884" y="2781104"/>
            <a:ext cx="1728192" cy="15841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455876" y="2732528"/>
            <a:ext cx="2160240" cy="178281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«Содействие развитию учреждений образования в муниципальном образовании Мамско-Чуйский район</a:t>
            </a:r>
            <a:r>
              <a:rPr lang="ru-RU" sz="10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10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386 907,20 тыс. руб.</a:t>
            </a:r>
            <a:endParaRPr lang="ru-RU" sz="10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55576" y="2666167"/>
            <a:ext cx="2103785" cy="172236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организации питания обучающихся в общеобразовательных учреждениях, расположенных на территории Мамско-Чуйского района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5 439,80 тыс. руб.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235567" y="1040542"/>
            <a:ext cx="1944216" cy="15568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«Развитие системы общего образования в Мамско - Чуйском муниципальном районе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233 409,00 тыс. руб.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207675" y="2712010"/>
            <a:ext cx="1872208" cy="15281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учреждений дополнительного образования детей Мамско – Чуйского района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37 553,00 тыс. руб.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308571" y="4881333"/>
            <a:ext cx="1872476" cy="14813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отдыха детей в Мамско - Чуйском районе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1 722,30 тыс. руб.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195736" y="980728"/>
            <a:ext cx="1800200" cy="14832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дошкольного образования в Мамско – Чуйском районе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78 382,10 тыс. руб.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855465" y="4797152"/>
            <a:ext cx="2088232" cy="172819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«Оказание 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 учреждениям образования через работу с педагогическими кадрами и одаренными детьми, в решении финансово-хозяйственных задач в Мамско-Чуйском районе</a:t>
            </a: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30 401,00 тыс. руб.</a:t>
            </a: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трелка вверх 21"/>
          <p:cNvSpPr/>
          <p:nvPr/>
        </p:nvSpPr>
        <p:spPr>
          <a:xfrm rot="19267300">
            <a:off x="3624655" y="2373691"/>
            <a:ext cx="252028" cy="360040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верх 29"/>
          <p:cNvSpPr/>
          <p:nvPr/>
        </p:nvSpPr>
        <p:spPr>
          <a:xfrm rot="2725833">
            <a:off x="5242727" y="2429859"/>
            <a:ext cx="252028" cy="360040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верх 30"/>
          <p:cNvSpPr/>
          <p:nvPr/>
        </p:nvSpPr>
        <p:spPr>
          <a:xfrm rot="5400000">
            <a:off x="5796136" y="3347329"/>
            <a:ext cx="252028" cy="360040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верх 31"/>
          <p:cNvSpPr/>
          <p:nvPr/>
        </p:nvSpPr>
        <p:spPr>
          <a:xfrm rot="16200000">
            <a:off x="2997078" y="3347328"/>
            <a:ext cx="252028" cy="360040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верх 32"/>
          <p:cNvSpPr/>
          <p:nvPr/>
        </p:nvSpPr>
        <p:spPr>
          <a:xfrm rot="13025526">
            <a:off x="3530161" y="4397538"/>
            <a:ext cx="252028" cy="360040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верх 33"/>
          <p:cNvSpPr/>
          <p:nvPr/>
        </p:nvSpPr>
        <p:spPr>
          <a:xfrm rot="8552588">
            <a:off x="5297806" y="4397481"/>
            <a:ext cx="252028" cy="360040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4679259"/>
            <a:ext cx="2178741" cy="217874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61" y="1207989"/>
            <a:ext cx="1998149" cy="134572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196040"/>
            <a:ext cx="2671713" cy="160302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470" y="4281663"/>
            <a:ext cx="2081006" cy="208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59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5936" y="736250"/>
            <a:ext cx="7772400" cy="792089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"/>
          <p:cNvSpPr>
            <a:spLocks noChangeArrowheads="1"/>
          </p:cNvSpPr>
          <p:nvPr/>
        </p:nvSpPr>
        <p:spPr bwMode="auto">
          <a:xfrm>
            <a:off x="307975" y="116632"/>
            <a:ext cx="88005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 и дополнительного образования в сфере музыкального искусства </a:t>
            </a:r>
            <a:r>
              <a:rPr lang="ru-RU" altLang="ru-RU" sz="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 </a:t>
            </a:r>
            <a:r>
              <a:rPr lang="ru-RU" altLang="ru-RU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Мамско-Чуйском  районе»</a:t>
            </a:r>
            <a:endParaRPr lang="ru-RU" altLang="ru-RU" sz="1000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2957011"/>
            <a:ext cx="1800200" cy="1584176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культуры и дополнительного образования в сфере музыкального искусства в  Мамско-Чуйском  районе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lvl="0"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71 486,50 тыс. руб.</a:t>
            </a:r>
          </a:p>
          <a:p>
            <a:pPr lvl="0"/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0375" y="4365104"/>
            <a:ext cx="2814464" cy="1152128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«Оказание поддержки учреждениям образования, культуры в решении финансово-хозяйственных задач  в  Мамско-Чуйском районе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6 240,00 тыс. руб.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8912" y="2408813"/>
            <a:ext cx="2814464" cy="1096396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библиотечного дела, информационно-библиотечного обслуживания, музейного дела в  Мамско-Чуйском районе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22 219,5 тыс. руб.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52038" y="2332604"/>
            <a:ext cx="2649639" cy="1096396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культурно-досуговой деятельности  Мамско-Чуйского района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25 600,00 тыс. руб.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28184" y="4318311"/>
            <a:ext cx="2631368" cy="1166107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«Сохранение и развитие дополнительного образования в сфере музыкального искусства  в  Мамско-Чуйском районе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17 427,00 тыс. руб.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Двойная стрелка влево/вверх 27"/>
          <p:cNvSpPr/>
          <p:nvPr/>
        </p:nvSpPr>
        <p:spPr>
          <a:xfrm rot="7896830">
            <a:off x="5690803" y="3510807"/>
            <a:ext cx="715971" cy="705067"/>
          </a:xfrm>
          <a:prstGeom prst="leftUpArrow">
            <a:avLst>
              <a:gd name="adj1" fmla="val 17685"/>
              <a:gd name="adj2" fmla="val 25000"/>
              <a:gd name="adj3" fmla="val 25000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Двойная стрелка влево/вверх 34"/>
          <p:cNvSpPr/>
          <p:nvPr/>
        </p:nvSpPr>
        <p:spPr>
          <a:xfrm rot="18775909">
            <a:off x="3125216" y="3564929"/>
            <a:ext cx="731400" cy="744851"/>
          </a:xfrm>
          <a:prstGeom prst="leftUpArrow">
            <a:avLst>
              <a:gd name="adj1" fmla="val 14843"/>
              <a:gd name="adj2" fmla="val 25000"/>
              <a:gd name="adj3" fmla="val 25000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0" y="475972"/>
            <a:ext cx="2434927" cy="185663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16" y="4541186"/>
            <a:ext cx="2665260" cy="251949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353" y="755128"/>
            <a:ext cx="2267744" cy="1682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3960" y="404664"/>
            <a:ext cx="7772400" cy="792089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"/>
          <p:cNvSpPr>
            <a:spLocks noChangeArrowheads="1"/>
          </p:cNvSpPr>
          <p:nvPr/>
        </p:nvSpPr>
        <p:spPr bwMode="auto">
          <a:xfrm>
            <a:off x="611560" y="276182"/>
            <a:ext cx="807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"Реализация полномочий муниципального образования Мамско-Чуйского района"</a:t>
            </a:r>
            <a:endParaRPr lang="ru-RU" altLang="ru-RU" sz="1000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211815"/>
              </p:ext>
            </p:extLst>
          </p:nvPr>
        </p:nvGraphicFramePr>
        <p:xfrm>
          <a:off x="251521" y="1124744"/>
          <a:ext cx="8568950" cy="4006848"/>
        </p:xfrm>
        <a:graphic>
          <a:graphicData uri="http://schemas.openxmlformats.org/drawingml/2006/table">
            <a:tbl>
              <a:tblPr firstRow="1" firstCol="1" bandRow="1"/>
              <a:tblGrid>
                <a:gridCol w="6344464"/>
                <a:gridCol w="741689"/>
                <a:gridCol w="741689"/>
                <a:gridCol w="741108"/>
              </a:tblGrid>
              <a:tr h="2221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Наименование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1" marR="588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1" marR="58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2025г.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1" marR="58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2026г.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1" marR="58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Подпрограмма "Функционирование аппарата администрации Мамско-Чуйского района»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1" marR="58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41779,1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1" marR="58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26219,1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1" marR="58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28929,1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1" marR="58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904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Основное мероприятие «Функционирование высшего должностного лица муниципального образования»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1" marR="588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2999,1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1" marR="58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2999,1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1" marR="58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2999,1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1" marR="58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Расходы на выплаты по оплате труда работников органов местного самоуправления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1" marR="588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2999,1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1" marR="58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2999,1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1" marR="58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2999,1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1" marR="58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Основное мероприятие "Осуществление функций администрации   муниципального образования"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1" marR="588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38780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1" marR="58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23220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1" marR="58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25930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1" marR="58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Расходы на выплаты по оплате труда работников органов местного самоуправления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1" marR="588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37234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1" marR="58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22760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1" marR="58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25000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1" marR="58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Расходы на обеспечение  функций органов  местного самоуправления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1" marR="588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1546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1" marR="58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1" marR="58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930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1" marR="58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8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Подпрограмма «Хранение, комплектование, учет и использование архивных документов, относящихся к муниципальной, федеральной и негосударственной собственности»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1" marR="58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7400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1" marR="58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4300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1" marR="58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5200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1" marR="58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904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Основное мероприятие «Осуществление функций муниципального архива»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1" marR="58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7400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1" marR="58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4300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1" marR="58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5200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1" marR="58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Расходы на выплаты по оплате труда работников органов местного самоуправления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1" marR="588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6274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1" marR="58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3750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1" marR="58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4100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1" marR="58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Расходы на обеспечение  функций органов  местного самоуправления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1" marR="588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1126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1" marR="58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1" marR="58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1100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1" marR="58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1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Подпрограмма «Архитектура и градостроительство в Мамско-Чуйском районе»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1" marR="58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1" marR="58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1" marR="58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1" marR="58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904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Основное мероприятие «Корректировка действующих и подготовка новых документов территориального планирования района»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1" marR="58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1" marR="58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1" marR="58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1" marR="58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Реализация направлений расходов основного мероприятия, подпрограммы муниципальной программы Мамско-Чуйского района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1" marR="58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1" marR="58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1" marR="58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1" marR="58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Подпрограмма "Охрана окружающей среды и рационального природопользования"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1" marR="58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4846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1" marR="58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15280,5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1" marR="58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351,0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1" marR="58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904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Основное мероприятие «Проведение работ по ликвидации накопленного вреда окружающей среде»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1" marR="58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4846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1" marR="58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15280,5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1" marR="58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351,0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1" marR="58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Реализация направлений расходов основного мероприятия, подпрограммы муниципальной программы Мамско-Чуйского района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1" marR="58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4846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1" marR="58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351,0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1" marR="58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351,0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1" marR="58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Расходы на софинансирование мероприятий по приобретению комплексов (установок) по обезвреживанию твердых коммунальных отходов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1" marR="58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1" marR="58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14929,5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1" marR="58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1" marR="58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1" marR="58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F243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54525,1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1" marR="58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F243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45799,6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1" marR="58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F243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34480,1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1" marR="58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181600"/>
            <a:ext cx="3317354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59"/>
            <a:ext cx="7772400" cy="792089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"/>
          <p:cNvSpPr>
            <a:spLocks noChangeArrowheads="1"/>
          </p:cNvSpPr>
          <p:nvPr/>
        </p:nvSpPr>
        <p:spPr bwMode="auto">
          <a:xfrm>
            <a:off x="593379" y="303372"/>
            <a:ext cx="807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«Повышение качества управления муниципальным имуществом МО Мамско-Чуйского  района»</a:t>
            </a:r>
            <a:endParaRPr lang="ru-RU" altLang="ru-RU" sz="1000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129556"/>
              </p:ext>
            </p:extLst>
          </p:nvPr>
        </p:nvGraphicFramePr>
        <p:xfrm>
          <a:off x="409512" y="1556792"/>
          <a:ext cx="8229601" cy="1691717"/>
        </p:xfrm>
        <a:graphic>
          <a:graphicData uri="http://schemas.openxmlformats.org/drawingml/2006/table">
            <a:tbl>
              <a:tblPr firstRow="1" firstCol="1" bandRow="1"/>
              <a:tblGrid>
                <a:gridCol w="6093208"/>
                <a:gridCol w="712317"/>
                <a:gridCol w="712317"/>
                <a:gridCol w="711759"/>
              </a:tblGrid>
              <a:tr h="295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2025г.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2026г.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Подпрограмма «Совершенствование управления муниципальным имуществом, земельными ресурсами МО Мамско-Чуйского  района»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6570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4390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4590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3235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Основное мероприятие «Обеспечение функционирования уполномоченного органа по управлению муниципальным имуществом МО Мамско-Чуйского района»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6570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4390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4590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Расходы на выплаты по оплате труда работников органов местного самоуправления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6170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4190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4190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Расходы на обеспечение  функций органов  местного самоуправления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F243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6570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F243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4390,0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F243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4590,0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60375" y="3406498"/>
            <a:ext cx="82102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"Развитие муниципального казенного учреждения «Единая дежурно-диспетчерская службы-112» МО   Мамско-Чуйского района (</a:t>
            </a:r>
            <a:r>
              <a:rPr lang="ru-RU" sz="2000" b="1" i="1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МКУ</a:t>
            </a:r>
            <a:r>
              <a:rPr lang="ru-RU" sz="2000" b="1" i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«ЕДДС-112»)"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976959"/>
              </p:ext>
            </p:extLst>
          </p:nvPr>
        </p:nvGraphicFramePr>
        <p:xfrm>
          <a:off x="395536" y="4725145"/>
          <a:ext cx="8229601" cy="1440158"/>
        </p:xfrm>
        <a:graphic>
          <a:graphicData uri="http://schemas.openxmlformats.org/drawingml/2006/table">
            <a:tbl>
              <a:tblPr firstRow="1" firstCol="1" bandRow="1"/>
              <a:tblGrid>
                <a:gridCol w="6093208"/>
                <a:gridCol w="712317"/>
                <a:gridCol w="712317"/>
                <a:gridCol w="711759"/>
              </a:tblGrid>
              <a:tr h="215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Основное мероприятие «Создание условий для развития </a:t>
                      </a:r>
                      <a:r>
                        <a:rPr lang="ru-RU" sz="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МКУ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«ЕДДС-112»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13640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7090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7090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Расходы на оплату труда персоналу казенных учреждений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13540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7090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7090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4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Расходы на выплаты персоналу в целях обеспечения выполнения функций органами, казенными учреждениями, органами управления внебюджетными фондами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13540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7090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7090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Расходы на обеспечение деятельности (оказание услуг) муниципальных  учреждений 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Закупка товаров, работ и услуг для государственных нужд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13640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7090,0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7090,0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547500"/>
              </p:ext>
            </p:extLst>
          </p:nvPr>
        </p:nvGraphicFramePr>
        <p:xfrm>
          <a:off x="395536" y="4422161"/>
          <a:ext cx="8208912" cy="295915"/>
        </p:xfrm>
        <a:graphic>
          <a:graphicData uri="http://schemas.openxmlformats.org/drawingml/2006/table">
            <a:tbl>
              <a:tblPr firstRow="1" firstCol="1" bandRow="1"/>
              <a:tblGrid>
                <a:gridCol w="6120680"/>
                <a:gridCol w="720080"/>
                <a:gridCol w="648072"/>
                <a:gridCol w="720080"/>
              </a:tblGrid>
              <a:tr h="295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2025г.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2026г.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59"/>
            <a:ext cx="7772400" cy="792089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"/>
          <p:cNvSpPr>
            <a:spLocks noChangeArrowheads="1"/>
          </p:cNvSpPr>
          <p:nvPr/>
        </p:nvSpPr>
        <p:spPr bwMode="auto">
          <a:xfrm>
            <a:off x="155575" y="404664"/>
            <a:ext cx="888092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«Повышение эффективности управления  муниципальными финансами </a:t>
            </a:r>
            <a:r>
              <a:rPr lang="ru-RU" sz="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 </a:t>
            </a:r>
            <a:r>
              <a:rPr lang="ru-RU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Мамско-Чуйского  района»</a:t>
            </a:r>
            <a:endParaRPr lang="ru-RU" altLang="ru-RU" sz="2000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959694"/>
              </p:ext>
            </p:extLst>
          </p:nvPr>
        </p:nvGraphicFramePr>
        <p:xfrm>
          <a:off x="307977" y="1916832"/>
          <a:ext cx="8378825" cy="3888435"/>
        </p:xfrm>
        <a:graphic>
          <a:graphicData uri="http://schemas.openxmlformats.org/drawingml/2006/table">
            <a:tbl>
              <a:tblPr firstRow="1" firstCol="1" bandRow="1"/>
              <a:tblGrid>
                <a:gridCol w="6203694"/>
                <a:gridCol w="725233"/>
                <a:gridCol w="725233"/>
                <a:gridCol w="724665"/>
              </a:tblGrid>
              <a:tr h="3712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Основное мероприятие «Управление муниципальными финансами Мамско-Чуйского района, организация составления и исполнения местного бюджета»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17454,6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10642,3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10642,7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6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Расходы на выплаты по оплате труда работников органов местного самоуправления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16764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10410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10410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4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Расходы на выплаты персоналу в целях обеспечения выполнения функций органами, казенными учреждениями, органами управления внебюджетными фондами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16764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10410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10410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Расходы на обеспечение  функций органов  местного самоуправления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675,9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Закупка товаров, работ и услуг для государственных нужд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675,9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Расходы на осуществление обл.гос.полн.по расчету и предоставлению дотации на выр.бюдж.обесп.поселений, входящих в состав МР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14,7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Расходы на выплаты персоналу в целях обеспечения выполнения функций органами, казенными учреждениями, органами управления внебюджетными фондами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14,7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Основное мероприятие «Исполнение судебных актов, управление муниципальным долгом и его обслуживание»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27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Обеспечение реализации мероприятий по исполнению судебных актов, управлению муниципальным долгом и его обслуживанию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Обслуживание  муниципального долга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Основное мероприятие «Повышение финансовой устойчивости бюджетов муниципальных образований Мамско-Чуйского района»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67795,3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57371,1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57817,1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5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Выравнивание уровня бюджетной обеспеченности поселений Иркутской области, входящих в состав муниципального района Иркутской области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49286,3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40207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39613,9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Межбюджетные трансферты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49286,3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40207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39613,9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Межбюджетные трансферты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18509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17164,1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18203,2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Межбюджетные трансферты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18509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17164,1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18203,2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F243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85259,9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F243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68023,4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F243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68469,8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931897"/>
              </p:ext>
            </p:extLst>
          </p:nvPr>
        </p:nvGraphicFramePr>
        <p:xfrm>
          <a:off x="307975" y="1556792"/>
          <a:ext cx="8368481" cy="295915"/>
        </p:xfrm>
        <a:graphic>
          <a:graphicData uri="http://schemas.openxmlformats.org/drawingml/2006/table">
            <a:tbl>
              <a:tblPr firstRow="1" firstCol="1" bandRow="1"/>
              <a:tblGrid>
                <a:gridCol w="6208241"/>
                <a:gridCol w="720080"/>
                <a:gridCol w="720080"/>
                <a:gridCol w="720080"/>
              </a:tblGrid>
              <a:tr h="295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2025г.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2026г.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59"/>
            <a:ext cx="7772400" cy="792089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"/>
          <p:cNvSpPr>
            <a:spLocks noChangeArrowheads="1"/>
          </p:cNvSpPr>
          <p:nvPr/>
        </p:nvSpPr>
        <p:spPr bwMode="auto">
          <a:xfrm>
            <a:off x="611560" y="437764"/>
            <a:ext cx="807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Муниципальная программа «Содержание и развитие   муниципального хозяйства  МО Мамско-Чуйского  района»</a:t>
            </a:r>
            <a:endParaRPr lang="ru-RU" altLang="ru-RU" sz="2000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367375"/>
              </p:ext>
            </p:extLst>
          </p:nvPr>
        </p:nvGraphicFramePr>
        <p:xfrm>
          <a:off x="480676" y="1484784"/>
          <a:ext cx="8229601" cy="4608516"/>
        </p:xfrm>
        <a:graphic>
          <a:graphicData uri="http://schemas.openxmlformats.org/drawingml/2006/table">
            <a:tbl>
              <a:tblPr firstRow="1" firstCol="1" bandRow="1"/>
              <a:tblGrid>
                <a:gridCol w="6093208"/>
                <a:gridCol w="712317"/>
                <a:gridCol w="712317"/>
                <a:gridCol w="711759"/>
              </a:tblGrid>
              <a:tr h="217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Подпрограмма «Обеспечение деятельности муниципального казенного учреждения «Административно-хозяйственная служба»»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66487,7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36437,7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38120,1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599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Основное мероприятие «Обеспечение деятельности МКУ «АХС»»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66487,7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36437,7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38120,1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Расходы на оплату труда персоналу казенных учреждений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65300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35600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36932,4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9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Расходы на обеспечение деятельности (оказание услуг) муниципальных  учреждений 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960,6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610,6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960,6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Укрепление материально-технической базы муниципальных учреждений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227,1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227,1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227,1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Подпрограмма «Обеспечение перевозок пассажиров автомобильным транспортом в Мамско-Чуйском районе»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614,1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114,1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114,1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4355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Основное мероприятие "Обеспечение устойчивой работы автомобильного транспорта по перевозке пассажиров в Мамско-Чуйском районе"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614,1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114,1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114,1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Обеспечение реализации мероприятий по перевозке пассажиров автомобильным  транспортом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614,1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114,1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114,1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Подпрограмма «Обеспечение перевозок пассажиров водным транспортом в Мамско-Чуйском районе»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11,6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11,6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11,6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4355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Основное мероприятие "Обеспечение устойчивой работы  водного транспорта по перевозке пассажиров в Мамско-Чуйском районе"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11,6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11,6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11,6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Обеспечение реализации мероприятий по перевозке пассажиров водным  транспортом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11,6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11,6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11,6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9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Подпрограмма «Улучшение условий и охраны труда в  МКУ «АХС»»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249,2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249,2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249,2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6532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Основное мероприятие "Реализация государственной политики в области охраны труда, обеспечивающих сохранение жизни, здоровья и профессиональной активности работников в процессе трудовой деятельности, как приоритетной составляющей стратегии социально-экономического развития учреждения»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249,2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249,2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249,2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9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Укрепление материально-технической базы муниципальных учреждений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249,2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249,2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249,2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9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Закупка товаров, работ и услуг для государственных нужд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249,2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249,2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249,2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9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F243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67362,60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F243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36812,60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F243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38495,00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504369"/>
              </p:ext>
            </p:extLst>
          </p:nvPr>
        </p:nvGraphicFramePr>
        <p:xfrm>
          <a:off x="460375" y="1196752"/>
          <a:ext cx="8229601" cy="295915"/>
        </p:xfrm>
        <a:graphic>
          <a:graphicData uri="http://schemas.openxmlformats.org/drawingml/2006/table">
            <a:tbl>
              <a:tblPr firstRow="1" firstCol="1" bandRow="1"/>
              <a:tblGrid>
                <a:gridCol w="6093208"/>
                <a:gridCol w="712317"/>
                <a:gridCol w="712317"/>
                <a:gridCol w="711759"/>
              </a:tblGrid>
              <a:tr h="295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2025г.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2026г.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59"/>
            <a:ext cx="7772400" cy="792089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"/>
          <p:cNvSpPr>
            <a:spLocks noChangeArrowheads="1"/>
          </p:cNvSpPr>
          <p:nvPr/>
        </p:nvSpPr>
        <p:spPr bwMode="auto">
          <a:xfrm>
            <a:off x="189848" y="437764"/>
            <a:ext cx="87129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</a:t>
            </a:r>
            <a:endParaRPr lang="ru-RU" altLang="ru-RU" sz="2000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4520560"/>
              </p:ext>
            </p:extLst>
          </p:nvPr>
        </p:nvGraphicFramePr>
        <p:xfrm>
          <a:off x="0" y="1988840"/>
          <a:ext cx="4355976" cy="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691024"/>
              </p:ext>
            </p:extLst>
          </p:nvPr>
        </p:nvGraphicFramePr>
        <p:xfrm>
          <a:off x="431531" y="1628803"/>
          <a:ext cx="8229601" cy="3979152"/>
        </p:xfrm>
        <a:graphic>
          <a:graphicData uri="http://schemas.openxmlformats.org/drawingml/2006/table">
            <a:tbl>
              <a:tblPr firstRow="1" firstCol="1" bandRow="1"/>
              <a:tblGrid>
                <a:gridCol w="6093208"/>
                <a:gridCol w="712317"/>
                <a:gridCol w="712317"/>
                <a:gridCol w="711759"/>
              </a:tblGrid>
              <a:tr h="169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F243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Непрограммные расходы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F243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F243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3460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F243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3460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69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Функционирование Контрольно-счетной палаты  Мамско-Чуйского района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3460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3460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2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Обеспечение деятельности  Контрольно-счетной палаты  Мамско-Чуйского района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3460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3460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2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Расходы на выплаты по оплате труда работников органов местного самоуправления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5350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3460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3460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2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Расходы на обеспечение  функций органов  местного самоуправления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F243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Прочие непрограммные расходы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F243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7678,4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F243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2050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F243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2050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84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Выплаты пенсии за выслугу лет гражданам, замещающим должности муниципальной службы в муниципальном образовании Мамско-Чуйского района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2650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2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Резервный фонд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2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Иные бюджетные ассигнования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8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Дорожный фонд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4978,4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2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F243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Непрограммные расходы на осуществление государственных полномочий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F243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8918,3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F243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8918,4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F243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8962,6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84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Осуществление областных государственных полномочий по хранению, комплектованию, учету и использованию архивных документов, относящихся к государственной собственности Иркутской области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3963,6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3963,6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3963,6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2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Осуществление отдельных областных государственных полномочий в сфере труда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1532,8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1532,8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1532,8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Осуществление областных государственных полномочий по определению персонального состава и обеспечению деятельности районных (городских), районных в городах комиссий по делам несовершеннолетних и защите их прав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1546,8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1546,8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1546,8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Осуществление отдельных областных государственных полномочий в сфере обращения с безнадзорными собаками и кошками в Иркутской области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335,9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335,9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335,9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Осуществление областных государственных полномочий по определению персонального состава и обеспечению деятельности административных комиссий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1537,7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1537,7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1537,7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Осуществление областного государственного полномочия по определению перечня должностных лиц органов местного самоуправления, уполномоченных составлять протоколы об административных правонарушениях, предусмотренных отдельными законами Иркутской области об административной ответственности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45,1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F243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21996,7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F243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14428,4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F243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14472,6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808364"/>
              </p:ext>
            </p:extLst>
          </p:nvPr>
        </p:nvGraphicFramePr>
        <p:xfrm>
          <a:off x="431531" y="5733256"/>
          <a:ext cx="8229601" cy="334808"/>
        </p:xfrm>
        <a:graphic>
          <a:graphicData uri="http://schemas.openxmlformats.org/drawingml/2006/table">
            <a:tbl>
              <a:tblPr firstRow="1" firstCol="1" bandRow="1"/>
              <a:tblGrid>
                <a:gridCol w="6093208"/>
                <a:gridCol w="712317"/>
                <a:gridCol w="712317"/>
                <a:gridCol w="711759"/>
              </a:tblGrid>
              <a:tr h="1674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Нераспределенные средства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1340,1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1273,1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1273,1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674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Реализация мероприятий перечня проектов народных инициатив 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1340,1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1273,1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1273,1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474990"/>
              </p:ext>
            </p:extLst>
          </p:nvPr>
        </p:nvGraphicFramePr>
        <p:xfrm>
          <a:off x="439388" y="1340768"/>
          <a:ext cx="8229601" cy="295915"/>
        </p:xfrm>
        <a:graphic>
          <a:graphicData uri="http://schemas.openxmlformats.org/drawingml/2006/table">
            <a:tbl>
              <a:tblPr firstRow="1" firstCol="1" bandRow="1"/>
              <a:tblGrid>
                <a:gridCol w="6093208"/>
                <a:gridCol w="712317"/>
                <a:gridCol w="712317"/>
                <a:gridCol w="711759"/>
              </a:tblGrid>
              <a:tr h="295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2025г.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2026г.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6" marR="60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" descr="https://global-l.ru/upload/iblock/ad9/ad9fdf6f3cea8b5bf6cf6a51cb9bd618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38588" y="142351"/>
            <a:ext cx="1847138" cy="1239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8208912" cy="792088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1269" y="404664"/>
            <a:ext cx="8496944" cy="1440160"/>
          </a:xfrm>
        </p:spPr>
        <p:txBody>
          <a:bodyPr>
            <a:noAutofit/>
          </a:bodyPr>
          <a:lstStyle/>
          <a:p>
            <a:pPr defTabSz="1422400">
              <a:lnSpc>
                <a:spcPct val="90000"/>
              </a:lnSpc>
              <a:defRPr/>
            </a:pPr>
            <a:r>
              <a:rPr lang="ru-RU" sz="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Распределение дотаций на выравнивание бюджетной обеспеченности поселений из бюджета Мамско-Чуйского района на 2024 год и плановый период 2025 и 2026 годы</a:t>
            </a:r>
            <a:endParaRPr lang="ru-RU" sz="20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://verhneuralsk.ru/Storage/Image/PublicationItem/Image/src/9610/0b966af31039670bee40fe3c53f6d69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://verhneuralsk.ru/Storage/Image/PublicationItem/Image/src/9610/0b966af31039670bee40fe3c53f6d69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6" name="AutoShape 2" descr="https://ffkis.pnzgu.ru/files/ffkis.pnzgu.ru/olimp__kolc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241886"/>
              </p:ext>
            </p:extLst>
          </p:nvPr>
        </p:nvGraphicFramePr>
        <p:xfrm>
          <a:off x="611560" y="1484784"/>
          <a:ext cx="7704856" cy="1051560"/>
        </p:xfrm>
        <a:graphic>
          <a:graphicData uri="http://schemas.openxmlformats.org/drawingml/2006/table">
            <a:tbl>
              <a:tblPr firstRow="1" firstCol="1" bandRow="1"/>
              <a:tblGrid>
                <a:gridCol w="3600400"/>
                <a:gridCol w="1368152"/>
                <a:gridCol w="1440160"/>
                <a:gridCol w="1296144"/>
              </a:tblGrid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поселения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Сумма (тыс. руб.)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Мамское городское поселение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40 258,60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33 670,0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34 015,30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Луговское городское поселение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14 115,00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12 176,70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12 231,80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Витимское городское поселение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13 388,70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11 514,80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11 562,80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67 762,30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57 361,90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57 809,90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497366568"/>
              </p:ext>
            </p:extLst>
          </p:nvPr>
        </p:nvGraphicFramePr>
        <p:xfrm>
          <a:off x="827584" y="2780928"/>
          <a:ext cx="7423993" cy="3847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8208912" cy="792088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1269" y="404664"/>
            <a:ext cx="8496944" cy="43204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altLang="ru-RU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Муниципальный долг</a:t>
            </a:r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://verhneuralsk.ru/Storage/Image/PublicationItem/Image/src/9610/0b966af31039670bee40fe3c53f6d69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://verhneuralsk.ru/Storage/Image/PublicationItem/Image/src/9610/0b966af31039670bee40fe3c53f6d69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6" name="AutoShape 2" descr="https://ffkis.pnzgu.ru/files/ffkis.pnzgu.ru/olimp__kolc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0375" y="1220703"/>
            <a:ext cx="8216081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60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Верхний </a:t>
            </a: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предел муниципального внутреннего долга муниципального образования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Мамско-Чуйского района: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lang="ru-RU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состоянию на 1 января 2025 года в размере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2 675 тыс</a:t>
            </a:r>
            <a:r>
              <a:rPr lang="ru-RU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рублей, в том числе верхний предел долга по муниципальным гарантиям 0 тыс. рублей;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по состоянию на 1 января 2026 года в размере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5 356 тыс</a:t>
            </a:r>
            <a:r>
              <a:rPr lang="ru-RU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рублей, в том числе верхний предел долга по муниципальным гарантиям 0 тыс. рублей;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по состоянию на 1 января 2027 года в размере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8 083 тыс</a:t>
            </a:r>
            <a:r>
              <a:rPr lang="ru-RU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рублей, в том числе верхний предел долга по муниципальным гарантиям 0 тыс. рублей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539552" y="2006267"/>
            <a:ext cx="360040" cy="7200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539552" y="2528900"/>
            <a:ext cx="360040" cy="72008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539552" y="2996952"/>
            <a:ext cx="360040" cy="7200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3" descr="https://xn----8sbalgtaqconcpuji4ai0e.xn--p1ai/sites/default/files/3e49978e1ac896c096eec580785b07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653136"/>
            <a:ext cx="2336360" cy="1716926"/>
          </a:xfrm>
          <a:prstGeom prst="rect">
            <a:avLst/>
          </a:prstGeom>
          <a:noFill/>
        </p:spPr>
      </p:pic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640922171"/>
              </p:ext>
            </p:extLst>
          </p:nvPr>
        </p:nvGraphicFramePr>
        <p:xfrm>
          <a:off x="539552" y="3717032"/>
          <a:ext cx="5200129" cy="2878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1996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028248"/>
            <a:ext cx="7772400" cy="1800200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6195" y="260648"/>
            <a:ext cx="8496944" cy="1100701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Формирование бюджета муниципального образования Мамско-Чуйского района на 2024 год и плановый период 2025 и 2026 годы подготовлен в соответствии с требованиями </a:t>
            </a:r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72926" y="3834515"/>
            <a:ext cx="1800200" cy="1080120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Бюджетного кодекса Российской Федерации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527056" y="3212976"/>
            <a:ext cx="1728192" cy="2232248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Положения о бюджетном процессе в муниципальном образовании Мамско-Чуйского района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499992" y="3032956"/>
            <a:ext cx="1800200" cy="2592288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Основных направлений бюджетной и налоговой политики муниципального образования Мамско-Чуйского района на 2024 год и плановый период 2025 и 2026 годы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732240" y="3114435"/>
            <a:ext cx="1800200" cy="2520280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Основных параметров прогноза социально-экономического развития муниципального образования Мамско-Чуйского района на 2024 -  2026 годы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Соединительная линия уступом 6"/>
          <p:cNvCxnSpPr/>
          <p:nvPr/>
        </p:nvCxnSpPr>
        <p:spPr>
          <a:xfrm rot="5400000">
            <a:off x="2745080" y="2096851"/>
            <a:ext cx="1008112" cy="288032"/>
          </a:xfrm>
          <a:prstGeom prst="bentConnector3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Соединительная линия уступом 8"/>
          <p:cNvCxnSpPr/>
          <p:nvPr/>
        </p:nvCxnSpPr>
        <p:spPr>
          <a:xfrm rot="16200000" flipH="1">
            <a:off x="5134241" y="2060847"/>
            <a:ext cx="1008112" cy="360040"/>
          </a:xfrm>
          <a:prstGeom prst="bentConnector3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10"/>
          <p:cNvCxnSpPr/>
          <p:nvPr/>
        </p:nvCxnSpPr>
        <p:spPr>
          <a:xfrm rot="16200000" flipH="1">
            <a:off x="6984268" y="1988840"/>
            <a:ext cx="1296144" cy="792088"/>
          </a:xfrm>
          <a:prstGeom prst="bentConnector3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 rot="5400000">
            <a:off x="344933" y="2334700"/>
            <a:ext cx="1656185" cy="576064"/>
          </a:xfrm>
          <a:prstGeom prst="bentConnector3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8208912" cy="864096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  <a:endParaRPr lang="ru-RU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://verhneuralsk.ru/Storage/Image/PublicationItem/Image/src/9610/0b966af31039670bee40fe3c53f6d69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://verhneuralsk.ru/Storage/Image/PublicationItem/Image/src/9610/0b966af31039670bee40fe3c53f6d69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6" name="AutoShape 2" descr="https://avatars.mds.yandex.net/i?id=8c3b1d6e0a9fa17fbbab8a6b40e7353d-5233787-images-thumbs&amp;ref=rim&amp;n=33&amp;w=150&amp;h=150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285" y="2852936"/>
            <a:ext cx="4000145" cy="390375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07975" y="170080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обл., Мамско-Чуйский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р-н,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Мама, ул. Советская, 10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8 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395 69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2-18-98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fin26@g</a:t>
            </a:r>
            <a:r>
              <a:rPr lang="en-US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ovirk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7852" y="3292800"/>
            <a:ext cx="42334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/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ресурсы: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0375" y="4302388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http://gfu.ru 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6618" y="5037946"/>
            <a:ext cx="2133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mchr.irkobl.ru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8" y="4860065"/>
            <a:ext cx="2032505" cy="54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900" y="3861302"/>
            <a:ext cx="991305" cy="99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1804" y="1988840"/>
            <a:ext cx="7772400" cy="1800200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9532" y="260648"/>
            <a:ext cx="8496944" cy="1152128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районного бюджета на 2024 год и плановый период 2025 и 2026 годы (далее – плановый период) сформированы в следующих объемах:</a:t>
            </a:r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475656" y="2996952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763593"/>
              </p:ext>
            </p:extLst>
          </p:nvPr>
        </p:nvGraphicFramePr>
        <p:xfrm>
          <a:off x="395535" y="1480662"/>
          <a:ext cx="8352929" cy="1977955"/>
        </p:xfrm>
        <a:graphic>
          <a:graphicData uri="http://schemas.openxmlformats.org/drawingml/2006/table">
            <a:tbl>
              <a:tblPr/>
              <a:tblGrid>
                <a:gridCol w="4765985"/>
                <a:gridCol w="1195648"/>
                <a:gridCol w="1195648"/>
                <a:gridCol w="1195648"/>
              </a:tblGrid>
              <a:tr h="200025">
                <a:tc>
                  <a:txBody>
                    <a:bodyPr/>
                    <a:lstStyle/>
                    <a:p>
                      <a:pPr algn="l" font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Основные параметры бюджета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1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1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Доходы, </a:t>
                      </a: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706 413,10 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563 078,70 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511 928,30 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налоговые и неналоговые доходы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71 339,60 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71 501,60 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72 732,60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безвозмездные перечисления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635 073,50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491 577,10 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439 195,70 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Расходы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709 088,10 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559 844,70 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502 125,30 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Дефицит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2 675,0 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2 681,0 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2 727,0 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155"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Процент дефицита к доходам без учета безвозмездных поступлений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3,75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3,75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3,75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Верхний предел муниципального долга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2 675,0 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11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356,0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Резервный    фонд    Мамско-Чуйского района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50,00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50,00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</a:t>
                      </a:r>
                      <a:r>
                        <a:rPr lang="ru-RU" sz="11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50,00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584017968"/>
              </p:ext>
            </p:extLst>
          </p:nvPr>
        </p:nvGraphicFramePr>
        <p:xfrm>
          <a:off x="145783" y="3645024"/>
          <a:ext cx="4138185" cy="31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830481475"/>
              </p:ext>
            </p:extLst>
          </p:nvPr>
        </p:nvGraphicFramePr>
        <p:xfrm>
          <a:off x="4427984" y="3637352"/>
          <a:ext cx="4622304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Picture 4" descr="https://sun9-26.userapi.com/impg/XGEUFV3hf1LezRlmb3PtqGfQ7sD8RlfmgBlmAA/SgYcITOShpU.jpg?size=1062x590&amp;quality=96&amp;sign=f7c500c4de41ef9f95bb33889286358d&amp;c_uniq_tag=5BsPf4Z24SNbR6NlITyWb-rQ_ticplLL3P10eXOtpdI&amp;type=album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-36270"/>
            <a:ext cx="2145702" cy="153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1800200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975" y="170719"/>
            <a:ext cx="8496944" cy="1540470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altLang="ru-RU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бюджета района</a:t>
            </a:r>
          </a:p>
          <a:p>
            <a:r>
              <a:rPr lang="ru-RU" altLang="ru-RU" sz="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Доходы </a:t>
            </a:r>
            <a:r>
              <a:rPr lang="ru-RU" altLang="ru-RU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бюджета района образуются за счет налоговых и неналоговых доходов, а так же за счет безвозмездных </a:t>
            </a:r>
            <a:r>
              <a:rPr lang="ru-RU" altLang="ru-RU" sz="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поступлений</a:t>
            </a:r>
            <a:endParaRPr lang="ru-RU" sz="20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79" y="1628800"/>
            <a:ext cx="7666436" cy="475814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55575" y="6165304"/>
            <a:ext cx="3059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поступления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 от уплаты налогов, установленных Налоговым кодексом РФ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35375" y="5971442"/>
            <a:ext cx="29661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поступления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уплаты пошлин и сборов, установленных законодательством РФ и штрафов за нарушение законодательства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35375" y="3885049"/>
            <a:ext cx="33179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помощь из бюджетов других уровней (межбюджетные трансферты) </a:t>
            </a:r>
          </a:p>
        </p:txBody>
      </p:sp>
    </p:spTree>
    <p:extLst>
      <p:ext uri="{BB962C8B-B14F-4D97-AF65-F5344CB8AC3E}">
        <p14:creationId xmlns:p14="http://schemas.microsoft.com/office/powerpoint/2010/main" val="77100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3004" y="252027"/>
            <a:ext cx="7772400" cy="792089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"/>
          <p:cNvSpPr>
            <a:spLocks noChangeArrowheads="1"/>
          </p:cNvSpPr>
          <p:nvPr/>
        </p:nvSpPr>
        <p:spPr bwMode="auto">
          <a:xfrm>
            <a:off x="738798" y="476672"/>
            <a:ext cx="807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доходов бюджета Мамско-Чуйского района на 2024 год </a:t>
            </a:r>
          </a:p>
          <a:p>
            <a:pPr algn="ctr"/>
            <a:r>
              <a:rPr lang="ru-RU" sz="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(тыс. руб.)</a:t>
            </a:r>
            <a:endParaRPr lang="ru-RU" altLang="ru-RU" sz="1000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72951266"/>
              </p:ext>
            </p:extLst>
          </p:nvPr>
        </p:nvGraphicFramePr>
        <p:xfrm>
          <a:off x="623864" y="6597352"/>
          <a:ext cx="806489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392203" y="2060848"/>
            <a:ext cx="17780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74961" y="2416860"/>
            <a:ext cx="19524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92203" y="2760813"/>
            <a:ext cx="202471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68319" y="2952794"/>
            <a:ext cx="333098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ИЗ БЮДЖЕТОВ </a:t>
            </a: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ДРУГИХ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УРОВНЕЙ </a:t>
            </a:r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6237140" y="2130097"/>
            <a:ext cx="155063" cy="13849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6243455" y="2483351"/>
            <a:ext cx="149539" cy="144016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6251352" y="2797284"/>
            <a:ext cx="168348" cy="188667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2437463443"/>
              </p:ext>
            </p:extLst>
          </p:nvPr>
        </p:nvGraphicFramePr>
        <p:xfrm>
          <a:off x="460375" y="1844824"/>
          <a:ext cx="5486400" cy="4010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" name="Picture 8" descr="https://dtk-m.ru/wp-content/uploads/2021/04/news_big_new_monety15f514f6ae29ec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97041" y="3789040"/>
            <a:ext cx="3568374" cy="26386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59"/>
            <a:ext cx="7772400" cy="792089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"/>
          <p:cNvSpPr>
            <a:spLocks noChangeArrowheads="1"/>
          </p:cNvSpPr>
          <p:nvPr/>
        </p:nvSpPr>
        <p:spPr bwMode="auto">
          <a:xfrm>
            <a:off x="1123957" y="476672"/>
            <a:ext cx="70567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Налоговые доходы на </a:t>
            </a:r>
            <a:r>
              <a:rPr lang="ru-RU" sz="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2024 год</a:t>
            </a:r>
            <a:endParaRPr lang="ru-RU" altLang="ru-RU" sz="1000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2267744" y="2852936"/>
            <a:ext cx="720080" cy="3600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2000" b="1" dirty="0" smtClean="0"/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800988706"/>
              </p:ext>
            </p:extLst>
          </p:nvPr>
        </p:nvGraphicFramePr>
        <p:xfrm>
          <a:off x="-96608" y="1202627"/>
          <a:ext cx="6480721" cy="3084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685104" y="4210243"/>
            <a:ext cx="27502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67580" y="4489955"/>
            <a:ext cx="6102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Налог, взимаемый в связи с применением упрощенной системы налогообложения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85104" y="5248837"/>
            <a:ext cx="21945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77402" y="4921421"/>
            <a:ext cx="62862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Налог, взимаемый в связи с применением патентной системы налогообложения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9772" y="4301995"/>
            <a:ext cx="108012" cy="1242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519772" y="4627294"/>
            <a:ext cx="108012" cy="1242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507921" y="5013175"/>
            <a:ext cx="108012" cy="1242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519772" y="5340589"/>
            <a:ext cx="108012" cy="1242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861048"/>
            <a:ext cx="2952328" cy="406093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268760"/>
            <a:ext cx="3574737" cy="2708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1410" y="404664"/>
            <a:ext cx="7772400" cy="792089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</a:t>
            </a:r>
            <a:r>
              <a:rPr lang="ru-RU" alt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на 2024 год</a:t>
            </a:r>
            <a:r>
              <a:rPr lang="ru-RU" alt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970689329"/>
              </p:ext>
            </p:extLst>
          </p:nvPr>
        </p:nvGraphicFramePr>
        <p:xfrm>
          <a:off x="-23605" y="1223036"/>
          <a:ext cx="460851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"/>
          <p:cNvSpPr txBox="1"/>
          <p:nvPr/>
        </p:nvSpPr>
        <p:spPr>
          <a:xfrm>
            <a:off x="2483768" y="2924944"/>
            <a:ext cx="648072" cy="3600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40152" y="2695134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31484" y="2197022"/>
            <a:ext cx="42759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реализации иного имущества, находящегося в собственности муниципальных районов (за исключением имущества муниципальных бюджетных и автономных учреждений, а также имущества муниципальных унитарных предприятий, в том числе казенных), в части реализации основных средств по указанному имуществу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31484" y="3433019"/>
            <a:ext cx="43490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Платежи при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пользовании природными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ресурсами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50382" y="3726293"/>
            <a:ext cx="40064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оказания платных услуг (работ) 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компенсации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затрат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94902" y="173535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имущества, находящегося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и муниципальной собственности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69996" y="421317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 санкции, возмещение ущерба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79205" y="1844824"/>
            <a:ext cx="136811" cy="121365"/>
          </a:xfrm>
          <a:prstGeom prst="rect">
            <a:avLst/>
          </a:prstGeom>
          <a:solidFill>
            <a:srgbClr val="A316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579523" y="2302023"/>
            <a:ext cx="136811" cy="12136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579523" y="3510835"/>
            <a:ext cx="136811" cy="1213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607283" y="4351676"/>
            <a:ext cx="136811" cy="12136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584907" y="3835760"/>
            <a:ext cx="136811" cy="121365"/>
          </a:xfrm>
          <a:prstGeom prst="rect">
            <a:avLst/>
          </a:prstGeom>
          <a:solidFill>
            <a:srgbClr val="D73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541" y="4149080"/>
            <a:ext cx="3794322" cy="292618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44" y="4581128"/>
            <a:ext cx="2907093" cy="1829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47715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"/>
          <p:cNvSpPr>
            <a:spLocks noChangeArrowheads="1"/>
          </p:cNvSpPr>
          <p:nvPr/>
        </p:nvSpPr>
        <p:spPr bwMode="auto">
          <a:xfrm>
            <a:off x="749424" y="181847"/>
            <a:ext cx="8077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Безвозмездные поступления в 2024 году</a:t>
            </a:r>
            <a:endParaRPr lang="ru-RU" altLang="ru-RU" sz="20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3275856" y="2132856"/>
            <a:ext cx="720080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200" b="1" dirty="0">
              <a:solidFill>
                <a:srgbClr val="00B050"/>
              </a:solidFill>
            </a:endParaRPr>
          </a:p>
        </p:txBody>
      </p:sp>
      <p:sp>
        <p:nvSpPr>
          <p:cNvPr id="16" name="TextBox 1"/>
          <p:cNvSpPr txBox="1"/>
          <p:nvPr/>
        </p:nvSpPr>
        <p:spPr>
          <a:xfrm rot="1233876">
            <a:off x="5019046" y="2612482"/>
            <a:ext cx="720080" cy="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200" b="1" dirty="0">
              <a:solidFill>
                <a:srgbClr val="00B050"/>
              </a:solidFill>
            </a:endParaRPr>
          </a:p>
        </p:txBody>
      </p:sp>
      <p:sp>
        <p:nvSpPr>
          <p:cNvPr id="17" name="TextBox 1"/>
          <p:cNvSpPr txBox="1"/>
          <p:nvPr/>
        </p:nvSpPr>
        <p:spPr>
          <a:xfrm rot="1071084">
            <a:off x="6099945" y="3390154"/>
            <a:ext cx="720080" cy="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200" b="1" dirty="0">
              <a:solidFill>
                <a:srgbClr val="00B050"/>
              </a:solidFill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1331640" y="3212976"/>
            <a:ext cx="792088" cy="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400" b="1" dirty="0">
              <a:solidFill>
                <a:srgbClr val="FD23D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5436096" y="3501008"/>
            <a:ext cx="720080" cy="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400" b="1" dirty="0">
              <a:solidFill>
                <a:srgbClr val="FD23D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4067944" y="2276872"/>
            <a:ext cx="720080" cy="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400" b="1" dirty="0">
              <a:solidFill>
                <a:srgbClr val="FD23D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2699792" y="2492896"/>
            <a:ext cx="720080" cy="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400" b="1" dirty="0">
              <a:solidFill>
                <a:srgbClr val="FD23D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1"/>
          <p:cNvSpPr txBox="1"/>
          <p:nvPr/>
        </p:nvSpPr>
        <p:spPr>
          <a:xfrm>
            <a:off x="1979712" y="3789040"/>
            <a:ext cx="720080" cy="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9" name="TextBox 1"/>
          <p:cNvSpPr txBox="1"/>
          <p:nvPr/>
        </p:nvSpPr>
        <p:spPr>
          <a:xfrm>
            <a:off x="6228184" y="3789040"/>
            <a:ext cx="648072" cy="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0" name="TextBox 1"/>
          <p:cNvSpPr txBox="1"/>
          <p:nvPr/>
        </p:nvSpPr>
        <p:spPr>
          <a:xfrm>
            <a:off x="4788024" y="3789040"/>
            <a:ext cx="720080" cy="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ru-RU" sz="1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1" name="TextBox 1"/>
          <p:cNvSpPr txBox="1"/>
          <p:nvPr/>
        </p:nvSpPr>
        <p:spPr>
          <a:xfrm>
            <a:off x="3419872" y="3789040"/>
            <a:ext cx="720080" cy="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4" name="TextBox 1"/>
          <p:cNvSpPr txBox="1"/>
          <p:nvPr/>
        </p:nvSpPr>
        <p:spPr>
          <a:xfrm>
            <a:off x="1547664" y="3501008"/>
            <a:ext cx="504056" cy="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1"/>
          <p:cNvSpPr txBox="1"/>
          <p:nvPr/>
        </p:nvSpPr>
        <p:spPr>
          <a:xfrm>
            <a:off x="4139952" y="2708920"/>
            <a:ext cx="648063" cy="21602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068632"/>
              </p:ext>
            </p:extLst>
          </p:nvPr>
        </p:nvGraphicFramePr>
        <p:xfrm>
          <a:off x="305049" y="762503"/>
          <a:ext cx="8640960" cy="5580456"/>
        </p:xfrm>
        <a:graphic>
          <a:graphicData uri="http://schemas.openxmlformats.org/drawingml/2006/table">
            <a:tbl>
              <a:tblPr firstRow="1" firstCol="1" bandRow="1"/>
              <a:tblGrid>
                <a:gridCol w="7950137"/>
                <a:gridCol w="690823"/>
              </a:tblGrid>
              <a:tr h="167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БЕЗВОЗМЕЗДНЫЕ ПОСТУПЛЕНИЯ ИЗ БЮДЖЕТОВ ДРУГИХ УРОВНЕЙ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635073,5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0" marR="467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Дотации на выравнивание бюджетной обеспеченности муниципальных районов (городских округов) из фонда финансовой поддержки муниципальных районов (городских округов) Иркутской области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183157,2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0" marR="467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Дотации бюджетам муниципальных районов на поддержку мер по обеспечению сбалансированности бюджетов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126320,6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0" marR="467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Субсидия на комплектование книжных фондов муниципальных общедоступных библиотек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37,5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0" marR="467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Субсидии местным бюджетам из областного бюджета в целях софинансирования расходных обязательств органов местного самоуправления муниципальных образований Иркутской области по вопросам местного значения по организации отдыха детей в каникулярное 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время 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 оплату стоимости набора продуктов питания в лагерях с дневным пребыванием детей, организованных органами местного самоуправления муниципальных образований Иркутской области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277,7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0" marR="467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Субсидии на реализацию мероприятий перечня проектов народных инициатив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1273,1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0" marR="467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Субвенции на осуществление областных государственных полномочий по хранению, комплектованию, учету и использованию архивных документов, относящихся к государственной собственности Иркутской области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3963,6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0" marR="467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Субвенции на осуществление отдельных областных государственных полномочий в сфере труда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1532,8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0" marR="467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Субвенции на осуществление областных государственных полномочий по определению персонального состава и обеспечению деятельности районных (городских), районных в городах комиссий по делам несовершеннолетних и защите их прав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1546,8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0" marR="467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Субвенции на осуществление областных государственных полномочий по определению персонального состава и обеспечению деятельности административных комиссий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1537,7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0" marR="467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3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Субвенция на осуществление отдельных областных государственных полномочий по организации мероприятий при осуществлении деятельности по обращению с собаками и кошками без владельцев в границах населенных пунктов Иркутской области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335,9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0" marR="467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Субвенции на осуществление областного государственного полномочия по определению перечня должностных лиц органов местного самоуправления, уполномоченных составлять протоколы об административных правонарушениях, предусмотренных отдельными законами Иркутской области об административной ответственности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0" marR="467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Субвенции на обеспечение государственных гарантий реализации прав на получение общедоступного и бесплатного дошкольного образования в муниципальных дошкольных образовательных и общеобразовательных организациях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67922,1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0" marR="467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Субвенции на обеспечение государственных гарантий реализации прав на получение общедоступного и бесплатного начального общего, основного общего, среднего общего образования в муниципальных общеобразовательных организациях, обеспечение дополнительного образования детей в муниципальных общеобразовательных организациях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142066,5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0" marR="467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Субвенции на осуществление отдельных областных государственных полномочий по предоставлению мер социальной поддержки многодетным и малоимущим семьям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1256,3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0" marR="467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Субвенции бюджетам муниципальных районов на осуществление полномочий по составлению (изменению, дополнению) списков кандидатов в присяжные заседатели федеральных судов общей юрисдикции в Российской Федерации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0,8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0" marR="467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Субвенция на осуществление отдельных областных государственных полномочий по обеспечению бесплатным двухразовым питанием детей-инвалидов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107,3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0" marR="467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Субвенция на осуществление отдельных областных государственных полномочий по расчету и предоставлению дотаций на выравнивание бюджетной обеспеченности поселений, входящих в состав муниципального района Иркутской области, бюджетам поселений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49301,0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0" marR="467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Субсидии из областного бюджета местным бюджетам в целях софинансирования расходных обязательств муниципальных образований Иркутской области по обеспечению бесплатным двухразовым питанием обучающихся с ограниченными возможностями здоровья в муниципальных общеобразовательных организациях в Иркутской области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786,1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0" marR="467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Субсидия на обеспечение бесплатным питьевым молоком обучающихся 1-4 классов муниципальных 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общеобразовательных 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организаций в Иркутской области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282,4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0" marR="467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Субсидии из областного бюджета местным бюджетам в целях софинансирования расходных обязательств муниципальных образований Иркутской области по организации бесплатным горячим питанием обучающихся получающих начальное общее образование  в муниципальных общеобразовательных организациях Иркутской области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2513,3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0" marR="467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Субсидии местным бюджетам на реализацию мероприятий по приобретению учебников и учебных пособий, а также учебно-методических материалов, необходимых для реализации образовательных программ начального общего, основного общего, среднего общего образования муниципальными общеобразовательными организациями в Иркутской области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318,7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0" marR="467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Субсидии бюджетам на реализацию мероприятий по модернизации школьных систем образования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50535,4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0" marR="467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268760"/>
            <a:ext cx="8208912" cy="792088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975" y="332656"/>
            <a:ext cx="8496944" cy="1296144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altLang="ru-RU" sz="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Перечень муниципальных программ муниципального образования Мамско-Чуйского района на 2024 год и плановый период 2025 и 2026 годы (тыс. руб.)</a:t>
            </a:r>
            <a:endParaRPr lang="ru-RU" sz="20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://verhneuralsk.ru/Storage/Image/PublicationItem/Image/src/9610/0b966af31039670bee40fe3c53f6d69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://verhneuralsk.ru/Storage/Image/PublicationItem/Image/src/9610/0b966af31039670bee40fe3c53f6d69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958650"/>
              </p:ext>
            </p:extLst>
          </p:nvPr>
        </p:nvGraphicFramePr>
        <p:xfrm>
          <a:off x="460376" y="1556794"/>
          <a:ext cx="8216079" cy="3742376"/>
        </p:xfrm>
        <a:graphic>
          <a:graphicData uri="http://schemas.openxmlformats.org/drawingml/2006/table">
            <a:tbl>
              <a:tblPr firstRow="1" firstCol="1" bandRow="1"/>
              <a:tblGrid>
                <a:gridCol w="5361769"/>
                <a:gridCol w="1023698"/>
                <a:gridCol w="915306"/>
                <a:gridCol w="915306"/>
              </a:tblGrid>
              <a:tr h="2353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Наименование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2025г.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2026г.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6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«Содействие развитию учреждений образования в муниципальном образовании Мамско-Чуйский район»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386907,20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340046,40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282372,70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6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культуры и дополнительного образования в сфере музыкального искусства в  Мамско-Чуйском  районе»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71486,50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41981,20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50882,00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6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"Реализация полномочий муниципального образования Мамско-Чуйского района"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54525,10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45799,60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34480,10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6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«Повышение качества управления муниципальным имуществом МО Мамско-Чуйского  района»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6570,00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4390,00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4590,00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6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«Повышение эффективности управления  муниципальными финансами  МО Мамско-Чуйского  района»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85259,90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68023,40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68469,80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6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«Содержание и развитие   муниципального хозяйства  МО Мамско-Чуйского  района»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67362,60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36812,60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38495,00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6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"Развитие муниципального казенного учреждения «Единая дежурно-диспетчерская службы-112» МО   Мамско-Чуйского района (МКУ «ЕДДС-112»)"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13640,00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7090,00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7090,00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8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 по муниципальным программам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685 751,30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544 143,20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486 379,60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Непрограммные расходы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21996,70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14428,40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14472,60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8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Нераспределенные средства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1340,10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1273,10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1273,10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709088,10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559844,70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502125,30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3" name="Picture 6" descr="https://kpfu.ru/portal/docs/F_1794971056/29926733_x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5181600"/>
            <a:ext cx="2925131" cy="1676400"/>
          </a:xfrm>
          <a:prstGeom prst="rect">
            <a:avLst/>
          </a:prstGeom>
          <a:noFill/>
        </p:spPr>
      </p:pic>
      <p:pic>
        <p:nvPicPr>
          <p:cNvPr id="28" name="Picture 2" descr="https://i.siteapi.org/6p6jF3J3QZoQ2E6iHH2sqxoqMig=/0x0:900x600/35020bd805b2aeb.ru.s.siteapi.org/img/9uwh3i6es68kc0wcgckko4wwo0wc0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5320843"/>
            <a:ext cx="2808312" cy="1536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3584</TotalTime>
  <Words>2782</Words>
  <Application>Microsoft Office PowerPoint</Application>
  <PresentationFormat>Экран (4:3)</PresentationFormat>
  <Paragraphs>626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</vt:lpstr>
      <vt:lpstr> </vt:lpstr>
      <vt:lpstr> </vt:lpstr>
      <vt:lpstr> </vt:lpstr>
      <vt:lpstr> </vt:lpstr>
      <vt:lpstr> </vt:lpstr>
      <vt:lpstr>Неналоговые доходы на 2024 год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BO-3</dc:creator>
  <cp:lastModifiedBy>Comp38</cp:lastModifiedBy>
  <cp:revision>301</cp:revision>
  <cp:lastPrinted>2024-05-28T02:43:11Z</cp:lastPrinted>
  <dcterms:created xsi:type="dcterms:W3CDTF">2022-11-16T00:13:32Z</dcterms:created>
  <dcterms:modified xsi:type="dcterms:W3CDTF">2024-05-29T06:58:57Z</dcterms:modified>
</cp:coreProperties>
</file>