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443" autoAdjust="0"/>
  </p:normalViewPr>
  <p:slideViewPr>
    <p:cSldViewPr>
      <p:cViewPr varScale="1">
        <p:scale>
          <a:sx n="115" d="100"/>
          <a:sy n="115" d="100"/>
        </p:scale>
        <p:origin x="-147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C7FA7-747E-45EC-A091-BFDEF494057E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29995-7E11-4341-99FF-CF8EF7568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80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29995-7E11-4341-99FF-CF8EF7568D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4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29995-7E11-4341-99FF-CF8EF7568D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8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29995-7E11-4341-99FF-CF8EF7568D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0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C429-9216-43BD-97E9-4FD31EE1539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CD0C5-67ED-48C9-B38E-889EC2760B4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C429-9216-43BD-97E9-4FD31EE1539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0C5-67ED-48C9-B38E-889EC2760B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C429-9216-43BD-97E9-4FD31EE1539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0C5-67ED-48C9-B38E-889EC2760B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46C429-9216-43BD-97E9-4FD31EE1539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B1CD0C5-67ED-48C9-B38E-889EC2760B4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C429-9216-43BD-97E9-4FD31EE1539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0C5-67ED-48C9-B38E-889EC2760B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C429-9216-43BD-97E9-4FD31EE1539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0C5-67ED-48C9-B38E-889EC2760B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0C5-67ED-48C9-B38E-889EC2760B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C429-9216-43BD-97E9-4FD31EE1539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C429-9216-43BD-97E9-4FD31EE1539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0C5-67ED-48C9-B38E-889EC2760B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C429-9216-43BD-97E9-4FD31EE1539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0C5-67ED-48C9-B38E-889EC2760B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46C429-9216-43BD-97E9-4FD31EE1539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1CD0C5-67ED-48C9-B38E-889EC2760B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C429-9216-43BD-97E9-4FD31EE1539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CD0C5-67ED-48C9-B38E-889EC2760B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46C429-9216-43BD-97E9-4FD31EE1539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B1CD0C5-67ED-48C9-B38E-889EC2760B4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440"/>
              </a:spcBef>
              <a:spcAft>
                <a:spcPts val="840"/>
              </a:spcAft>
            </a:pPr>
            <a:r>
              <a:rPr lang="ru-RU" sz="2000" kern="1800" dirty="0" smtClean="0">
                <a:solidFill>
                  <a:srgbClr val="2E2E2E"/>
                </a:solidFill>
                <a:effectLst/>
                <a:latin typeface="Georgia"/>
                <a:ea typeface="Times New Roman"/>
                <a:cs typeface="Times New Roman"/>
              </a:rPr>
              <a:t>Механические опасности. </a:t>
            </a:r>
          </a:p>
          <a:p>
            <a:pPr>
              <a:lnSpc>
                <a:spcPct val="115000"/>
              </a:lnSpc>
              <a:spcBef>
                <a:spcPts val="1440"/>
              </a:spcBef>
              <a:spcAft>
                <a:spcPts val="840"/>
              </a:spcAft>
            </a:pPr>
            <a:r>
              <a:rPr lang="ru-RU" sz="2000" kern="1800" dirty="0" smtClean="0">
                <a:solidFill>
                  <a:srgbClr val="2E2E2E"/>
                </a:solidFill>
                <a:effectLst/>
                <a:latin typeface="Georgia"/>
                <a:ea typeface="Times New Roman"/>
                <a:cs typeface="Times New Roman"/>
              </a:rPr>
              <a:t>Приемы оказания первой помощи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Памятка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764704"/>
            <a:ext cx="61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Администрация Мамско-Чуйского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3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76470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Причины получения травмы: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539552" y="1347132"/>
            <a:ext cx="7765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Отсутствие у работника знаний по безопасным методам и приемам выполнения работ;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Необеспеченность и/или неприменение СИЗ;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Отсутствие технических средств защиты на рабочем месте;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Нарушение правил безопасной эксплуатации оборудования;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Эксплуатация неисправного оборудования.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5112568" cy="327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0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50973"/>
              </p:ext>
            </p:extLst>
          </p:nvPr>
        </p:nvGraphicFramePr>
        <p:xfrm>
          <a:off x="71500" y="116632"/>
          <a:ext cx="9072500" cy="669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2500"/>
              </a:tblGrid>
              <a:tr h="1290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Механические опасности: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225028">
                <a:tc>
                  <a:txBody>
                    <a:bodyPr/>
                    <a:lstStyle/>
                    <a:p>
                      <a:pPr algn="just"/>
                      <a:endParaRPr lang="ru-RU" b="1" dirty="0" smtClean="0"/>
                    </a:p>
                    <a:p>
                      <a:pPr algn="just"/>
                      <a:r>
                        <a:rPr lang="ru-RU" b="1" dirty="0" smtClean="0"/>
                        <a:t>Абразивные материалы, в том числе необработанная древесина (в том числе вертикальные и горизонтальные поверхности)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</a:tr>
              <a:tr h="9569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Вращающиеся или движущие детали оборудования или инструменты</a:t>
                      </a:r>
                      <a:endParaRPr lang="ru-RU" dirty="0" smtClean="0"/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</a:tr>
              <a:tr h="9646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Движущиеся элементы (пластины,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звездочки и т.п.), части механизмов</a:t>
                      </a:r>
                      <a:endParaRPr lang="ru-RU" dirty="0" smtClean="0"/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</a:tr>
              <a:tr h="11295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Движущиеся режущие части механизмов, машин</a:t>
                      </a:r>
                      <a:endParaRPr lang="ru-RU" dirty="0" smtClean="0"/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</a:tr>
              <a:tr h="11295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Мелкие стружки, мелкие осколки, крупнодисперсная пыль</a:t>
                      </a:r>
                      <a:endParaRPr lang="ru-RU" dirty="0" smtClean="0"/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Абразивные материалы, в том числе необработанная древесина (в том числе вертикальные и горизонтальные поверхности)</a:t>
            </a:r>
            <a:endParaRPr lang="ru-RU" dirty="0"/>
          </a:p>
        </p:txBody>
      </p:sp>
      <p:pic>
        <p:nvPicPr>
          <p:cNvPr id="3" name="Рисунок 2" descr="https://centr-utm.ru/upload/medialibrary/3ea/c32e56ap7ggjoh4ou91n7o2mokt44ey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123003"/>
            <a:ext cx="4933950" cy="35301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476027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Источники опасности:</a:t>
            </a:r>
            <a:r>
              <a:rPr lang="ru-RU" dirty="0"/>
              <a:t> абразивный инструмент, лесоматериал, станки (заточные, шлифовальные), тара деревянная (ящики, бочки, поддоны и т.д.)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551723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Первая помощь при занозах: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Извлечь </a:t>
            </a:r>
            <a:r>
              <a:rPr lang="ru-RU" dirty="0"/>
              <a:t>инородный предмет из кожного покрова </a:t>
            </a:r>
            <a:endParaRPr lang="ru-RU" dirty="0" smtClean="0"/>
          </a:p>
          <a:p>
            <a:pPr algn="just"/>
            <a:r>
              <a:rPr lang="ru-RU" dirty="0" smtClean="0"/>
              <a:t>-    </a:t>
            </a:r>
            <a:r>
              <a:rPr lang="ru-RU" dirty="0"/>
              <a:t>Закрыть чистой повязкой или бактерицидным пластырем</a:t>
            </a:r>
          </a:p>
        </p:txBody>
      </p:sp>
    </p:spTree>
    <p:extLst>
      <p:ext uri="{BB962C8B-B14F-4D97-AF65-F5344CB8AC3E}">
        <p14:creationId xmlns:p14="http://schemas.microsoft.com/office/powerpoint/2010/main" val="37255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606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Вращающиеся или движущие детали оборудования или инструменты</a:t>
            </a:r>
            <a:endParaRPr lang="ru-RU" dirty="0"/>
          </a:p>
        </p:txBody>
      </p:sp>
      <p:pic>
        <p:nvPicPr>
          <p:cNvPr id="5" name="Рисунок 4" descr="https://centr-utm.ru/upload/medialibrary/5ff/v4pdku343zvo0ho0kaiw8o81bo6u8q4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906979"/>
            <a:ext cx="5179467" cy="30980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323528" y="419161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Источники опасности:</a:t>
            </a:r>
            <a:r>
              <a:rPr lang="ru-RU" dirty="0"/>
              <a:t> </a:t>
            </a:r>
            <a:r>
              <a:rPr lang="ru-RU" dirty="0" err="1"/>
              <a:t>бетоно</a:t>
            </a:r>
            <a:r>
              <a:rPr lang="ru-RU" dirty="0"/>
              <a:t>- и </a:t>
            </a:r>
            <a:r>
              <a:rPr lang="ru-RU" dirty="0" err="1"/>
              <a:t>растворосмесители</a:t>
            </a:r>
            <a:r>
              <a:rPr lang="ru-RU" dirty="0"/>
              <a:t>, конвейеры, машины для смешивания/обработки, пневматический и эл. инструмент, роторно-конвейерные автоматические линии, металлообрабатывающие станки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30120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Первая помощь при ударе:</a:t>
            </a:r>
            <a:r>
              <a:rPr lang="ru-RU" dirty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Обеспечить </a:t>
            </a:r>
            <a:r>
              <a:rPr lang="ru-RU" dirty="0"/>
              <a:t>покой травмированной части тела; </a:t>
            </a:r>
            <a:endParaRPr lang="ru-RU" dirty="0" smtClean="0"/>
          </a:p>
          <a:p>
            <a:pPr algn="just"/>
            <a:r>
              <a:rPr lang="ru-RU" dirty="0" smtClean="0"/>
              <a:t>-    Приложить </a:t>
            </a:r>
            <a:r>
              <a:rPr lang="ru-RU" dirty="0"/>
              <a:t>холод к травмированному участку</a:t>
            </a:r>
          </a:p>
        </p:txBody>
      </p:sp>
    </p:spTree>
    <p:extLst>
      <p:ext uri="{BB962C8B-B14F-4D97-AF65-F5344CB8AC3E}">
        <p14:creationId xmlns:p14="http://schemas.microsoft.com/office/powerpoint/2010/main" val="21097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Движущиеся элементы (</a:t>
            </a:r>
            <a:r>
              <a:rPr lang="ru-RU" b="1" dirty="0" smtClean="0"/>
              <a:t>пластины, </a:t>
            </a:r>
            <a:r>
              <a:rPr lang="ru-RU" b="1" dirty="0"/>
              <a:t>звездочки и т.п.), части механизмов</a:t>
            </a:r>
            <a:endParaRPr lang="ru-RU" dirty="0"/>
          </a:p>
        </p:txBody>
      </p:sp>
      <p:pic>
        <p:nvPicPr>
          <p:cNvPr id="3" name="Рисунок 2" descr="https://centr-utm.ru/upload/medialibrary/53c/lxj905va70fct7lslvdkupv61xy20gw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7973"/>
            <a:ext cx="5256584" cy="32310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7544" y="383312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Источники опасности:</a:t>
            </a:r>
            <a:r>
              <a:rPr lang="ru-RU" dirty="0"/>
              <a:t> гидравлический инструмент, горизонтально-ковочные машины, радиально-обжимные машины, машины гибочные, кромкогибочные и правильные, прессы (гидравлические; электрогидравлические; пневматические; вакуумные; механические), производственные автоматические линии, роторно-конвейерные автоматические линии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531045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Помощь при сдавливании, раздавливании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Перед </a:t>
            </a:r>
            <a:r>
              <a:rPr lang="ru-RU" dirty="0"/>
              <a:t>освобождением конечности выше места сдавления наложить жгут </a:t>
            </a:r>
            <a:endParaRPr lang="ru-RU" dirty="0" smtClean="0"/>
          </a:p>
          <a:p>
            <a:pPr algn="just"/>
            <a:r>
              <a:rPr lang="ru-RU" dirty="0" smtClean="0"/>
              <a:t>-    Поврежденную </a:t>
            </a:r>
            <a:r>
              <a:rPr lang="ru-RU" dirty="0"/>
              <a:t>конечность туго забинтовать </a:t>
            </a:r>
            <a:endParaRPr lang="ru-RU" dirty="0" smtClean="0"/>
          </a:p>
          <a:p>
            <a:pPr algn="just"/>
            <a:r>
              <a:rPr lang="ru-RU" dirty="0" smtClean="0"/>
              <a:t>-    Обеспечить </a:t>
            </a:r>
            <a:r>
              <a:rPr lang="ru-RU" dirty="0"/>
              <a:t>согревание пострадавшего (укутать, дать теплое питье)</a:t>
            </a:r>
          </a:p>
        </p:txBody>
      </p:sp>
    </p:spTree>
    <p:extLst>
      <p:ext uri="{BB962C8B-B14F-4D97-AF65-F5344CB8AC3E}">
        <p14:creationId xmlns:p14="http://schemas.microsoft.com/office/powerpoint/2010/main" val="1862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0129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Движущиеся режущие части механизмов, машин</a:t>
            </a:r>
            <a:endParaRPr lang="ru-RU" dirty="0"/>
          </a:p>
        </p:txBody>
      </p:sp>
      <p:pic>
        <p:nvPicPr>
          <p:cNvPr id="3" name="Рисунок 2" descr="https://centr-utm.ru/upload/medialibrary/1a0/eqpqkoyv8ged7cqfkpr6r40senzzpkvv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40060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395535" y="4257286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Источники опасности:</a:t>
            </a:r>
            <a:r>
              <a:rPr lang="ru-RU" dirty="0">
                <a:solidFill>
                  <a:schemeClr val="accent4"/>
                </a:solidFill>
              </a:rPr>
              <a:t> </a:t>
            </a:r>
            <a:r>
              <a:rPr lang="ru-RU" dirty="0"/>
              <a:t>машины для измельчения и нарезания, ножницы механические, производственные автоматические линии, станки металлорежущие и металлообрабатывающие, электрический инструмент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Как </a:t>
            </a:r>
            <a:r>
              <a:rPr lang="ru-RU" b="1" dirty="0">
                <a:solidFill>
                  <a:srgbClr val="FF0000"/>
                </a:solidFill>
              </a:rPr>
              <a:t>оказать помощь (в зависимости от интенсивности кровотечения/глубины пореза):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Провести </a:t>
            </a:r>
            <a:r>
              <a:rPr lang="ru-RU" dirty="0"/>
              <a:t>прямое давление на </a:t>
            </a:r>
            <a:r>
              <a:rPr lang="ru-RU" dirty="0" smtClean="0"/>
              <a:t>рану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Наложить </a:t>
            </a:r>
            <a:r>
              <a:rPr lang="ru-RU" dirty="0"/>
              <a:t>давящую повязку или обеспечить максимальное сгибание конечности в суставе или наложить кровоостанавливающий жгут</a:t>
            </a:r>
          </a:p>
        </p:txBody>
      </p:sp>
    </p:spTree>
    <p:extLst>
      <p:ext uri="{BB962C8B-B14F-4D97-AF65-F5344CB8AC3E}">
        <p14:creationId xmlns:p14="http://schemas.microsoft.com/office/powerpoint/2010/main" val="20226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683568" y="260647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Мелкие стружки, мелкие осколки, крупнодисперсная пыль</a:t>
            </a:r>
            <a:endParaRPr lang="ru-RU" dirty="0"/>
          </a:p>
        </p:txBody>
      </p:sp>
      <p:pic>
        <p:nvPicPr>
          <p:cNvPr id="3" name="Рисунок 2" descr="https://centr-utm.ru/upload/medialibrary/e1d/84rf5ycs9p8uaenwwhnn1hau33u5l6w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9980"/>
            <a:ext cx="5400601" cy="31590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323528" y="392753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Источники опасности:</a:t>
            </a:r>
            <a:r>
              <a:rPr lang="ru-RU" b="1" dirty="0"/>
              <a:t> </a:t>
            </a:r>
            <a:r>
              <a:rPr lang="ru-RU" dirty="0"/>
              <a:t>абразивный инструмент, машины обоечные и щеточные (для мукомольных предприятий), оборудование для размола или обработки, режущий инструмент механический, сажа, графит, зола, шлак, станки металлорежущие и металлообрабатывающие, сыпучие вещества, электрический инструмент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373217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Первая помощь при инородном теле в глазу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Струей </a:t>
            </a:r>
            <a:r>
              <a:rPr lang="ru-RU" dirty="0"/>
              <a:t>холодной воды поврежденный глаз промыть </a:t>
            </a:r>
            <a:endParaRPr lang="ru-RU" dirty="0" smtClean="0"/>
          </a:p>
          <a:p>
            <a:r>
              <a:rPr lang="ru-RU" dirty="0" smtClean="0"/>
              <a:t>-    Глаз </a:t>
            </a:r>
            <a:r>
              <a:rPr lang="ru-RU" dirty="0"/>
              <a:t>накрыть чистой салфеткой/салфетку зафиксировать повязкой </a:t>
            </a:r>
            <a:endParaRPr lang="ru-RU" dirty="0" smtClean="0"/>
          </a:p>
          <a:p>
            <a:r>
              <a:rPr lang="ru-RU" dirty="0" smtClean="0"/>
              <a:t>-    Прикрыть </a:t>
            </a:r>
            <a:r>
              <a:rPr lang="ru-RU" dirty="0"/>
              <a:t>повязкой второй глаз – это предотвратит движение глазных яблок</a:t>
            </a:r>
          </a:p>
        </p:txBody>
      </p:sp>
    </p:spTree>
    <p:extLst>
      <p:ext uri="{BB962C8B-B14F-4D97-AF65-F5344CB8AC3E}">
        <p14:creationId xmlns:p14="http://schemas.microsoft.com/office/powerpoint/2010/main" val="6615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66" y="327776"/>
            <a:ext cx="3448355" cy="275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GalinaS\Downloads\ed4b7d6c869f9eec708afc511213c3b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6" y="327776"/>
            <a:ext cx="5112568" cy="37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GalinaS\Downloads\adcf1bd2c98b7228be78b9819362cb9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43895"/>
            <a:ext cx="3448355" cy="258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6" y="4124102"/>
            <a:ext cx="2241216" cy="249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98170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 Мама 2024 год</a:t>
            </a:r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74" y="4124102"/>
            <a:ext cx="3240360" cy="249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434</TotalTime>
  <Words>196</Words>
  <Application>Microsoft Office PowerPoint</Application>
  <PresentationFormat>Экран (4:3)</PresentationFormat>
  <Paragraphs>53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Памятка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galinas</dc:creator>
  <cp:lastModifiedBy>galinas</cp:lastModifiedBy>
  <cp:revision>15</cp:revision>
  <dcterms:created xsi:type="dcterms:W3CDTF">2024-06-06T01:04:58Z</dcterms:created>
  <dcterms:modified xsi:type="dcterms:W3CDTF">2024-06-06T08:23:57Z</dcterms:modified>
</cp:coreProperties>
</file>